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3"/>
  </p:notesMasterIdLst>
  <p:sldIdLst>
    <p:sldId id="256" r:id="rId2"/>
    <p:sldId id="298" r:id="rId3"/>
    <p:sldId id="294" r:id="rId4"/>
    <p:sldId id="259" r:id="rId5"/>
    <p:sldId id="273" r:id="rId6"/>
    <p:sldId id="274" r:id="rId7"/>
    <p:sldId id="261" r:id="rId8"/>
    <p:sldId id="281" r:id="rId9"/>
    <p:sldId id="282" r:id="rId10"/>
    <p:sldId id="285" r:id="rId11"/>
    <p:sldId id="270" r:id="rId12"/>
    <p:sldId id="262" r:id="rId13"/>
    <p:sldId id="288" r:id="rId14"/>
    <p:sldId id="287" r:id="rId15"/>
    <p:sldId id="286" r:id="rId16"/>
    <p:sldId id="265" r:id="rId17"/>
    <p:sldId id="289" r:id="rId18"/>
    <p:sldId id="257" r:id="rId19"/>
    <p:sldId id="271" r:id="rId20"/>
    <p:sldId id="264" r:id="rId21"/>
    <p:sldId id="263" r:id="rId22"/>
    <p:sldId id="266" r:id="rId23"/>
    <p:sldId id="301" r:id="rId24"/>
    <p:sldId id="290" r:id="rId25"/>
    <p:sldId id="267" r:id="rId26"/>
    <p:sldId id="291" r:id="rId27"/>
    <p:sldId id="268" r:id="rId28"/>
    <p:sldId id="272" r:id="rId29"/>
    <p:sldId id="292" r:id="rId30"/>
    <p:sldId id="293" r:id="rId31"/>
    <p:sldId id="260" r:id="rId32"/>
    <p:sldId id="279" r:id="rId33"/>
    <p:sldId id="300" r:id="rId34"/>
    <p:sldId id="299" r:id="rId35"/>
    <p:sldId id="278" r:id="rId36"/>
    <p:sldId id="277" r:id="rId37"/>
    <p:sldId id="276" r:id="rId38"/>
    <p:sldId id="280" r:id="rId39"/>
    <p:sldId id="275" r:id="rId40"/>
    <p:sldId id="269" r:id="rId41"/>
    <p:sldId id="297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7" autoAdjust="0"/>
    <p:restoredTop sz="79508" autoAdjust="0"/>
  </p:normalViewPr>
  <p:slideViewPr>
    <p:cSldViewPr snapToGrid="0">
      <p:cViewPr varScale="1">
        <p:scale>
          <a:sx n="78" d="100"/>
          <a:sy n="78" d="100"/>
        </p:scale>
        <p:origin x="780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5" d="100"/>
          <a:sy n="75" d="100"/>
        </p:scale>
        <p:origin x="321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9F82CB-11E4-4131-A4B2-7ADE40A9F8D7}" type="datetimeFigureOut">
              <a:rPr lang="en-US" smtClean="0"/>
              <a:t>7/27/19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A151A-A1CD-4445-8EC2-5767EAB36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68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ild-electronic-circuits.com/ohms-law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ructables.com/id/Flashing-LED-using-555-Timer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i2c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i2c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ster.io/pulcher/say-thanks-to-all-courteous-drivers-a2387a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ster.io/pulcher/say-thanks-to-all-courteous-drivers-a2387a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ster.io/pulcher/say-thanks-to-all-courteous-drivers-a2387a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TENMA-72-7780-TRMS-HANDHELD-COUNT/dp/B011P0A7RO/ref=sr_1_1?crid=3L2ZI74SQZOSJ&amp;keywords=tenma+72-7780&amp;qid=1562536802&amp;s=gateway&amp;sprefix=tenma+72-7%2Caps%2C148&amp;sr=8-1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harborfreight.com/7-function-digital-multimeter-63759.html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TENMA-72-7780-TRMS-HANDHELD-COUNT/dp/B011P0A7RO/ref=sr_1_1?crid=3L2ZI74SQZOSJ&amp;keywords=tenma+72-7780&amp;qid=1562536802&amp;s=gateway&amp;sprefix=tenma+72-7%2Caps%2C148&amp;sr=8-1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harborfreight.com/7-function-digital-multimeter-63759.html" TargetMode="Externa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TENMA-72-7780-TRMS-HANDHELD-COUNT/dp/B011P0A7RO/ref=sr_1_1?crid=3L2ZI74SQZOSJ&amp;keywords=tenma+72-7780&amp;qid=1562536802&amp;s=gateway&amp;sprefix=tenma+72-7%2Caps%2C148&amp;sr=8-1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harborfreight.com/7-function-digital-multimeter-63759.html" TargetMode="Externa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Switching-Regulated-temperature-protection-Alligator/dp/B07JQXQ8S5/ref=sr_1_3?keywords=benchtop+power+supplies&amp;qid=1562542434&amp;s=gateway&amp;sr=8-3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adafruit.com/product/2011" TargetMode="External"/><Relationship Id="rId5" Type="http://schemas.openxmlformats.org/officeDocument/2006/relationships/hyperlink" Target="https://www.amazon.com/dp/B00P936188/ref=psdc_2407761011_t1_B00VH8ZW02" TargetMode="External"/><Relationship Id="rId4" Type="http://schemas.openxmlformats.org/officeDocument/2006/relationships/hyperlink" Target="https://www.amazon.com/BMOUO-Universal-Regulated-Switching-Computer/dp/B01EWG6YT8/ref=sr_1_3?keywords=led+power+supplies&amp;qid=1562542641&amp;s=gateway&amp;sr=8-3" TargetMode="Externa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adafruit.com/breadboards-for-beginners?view=all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759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adafruit.com/product/147" TargetMode="External"/><Relationship Id="rId5" Type="http://schemas.openxmlformats.org/officeDocument/2006/relationships/hyperlink" Target="https://www.adafruit.com/product/152" TargetMode="External"/><Relationship Id="rId4" Type="http://schemas.openxmlformats.org/officeDocument/2006/relationships/hyperlink" Target="https://www.adafruit.com/product/1311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desk.com/products/eagle/overview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fritzing.org/home/" TargetMode="Externa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desk.com/products/eagle/overview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fritzing.org/home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dcenturyradios.com/schematic.htm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fritzing.org/home/" TargetMode="External"/><Relationship Id="rId3" Type="http://schemas.openxmlformats.org/officeDocument/2006/relationships/hyperlink" Target="http://www.forrestmims.org/" TargetMode="External"/><Relationship Id="rId7" Type="http://schemas.openxmlformats.org/officeDocument/2006/relationships/hyperlink" Target="https://www.tinkercad.com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youtube.com/watch?v=6Maq5IyHSuc" TargetMode="External"/><Relationship Id="rId5" Type="http://schemas.openxmlformats.org/officeDocument/2006/relationships/hyperlink" Target="https://docs.google.com/file/d/0B5jcnBPSPWQyaTU1OW5NbVJQNW8/edit" TargetMode="External"/><Relationship Id="rId4" Type="http://schemas.openxmlformats.org/officeDocument/2006/relationships/hyperlink" Target="https://www.w5yi.org/catalog_details.php?pid=34&amp;sort=21" TargetMode="External"/></Relationships>
</file>

<file path=ppt/notesSlides/_rels/notes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fritzing.org/home/" TargetMode="External"/><Relationship Id="rId3" Type="http://schemas.openxmlformats.org/officeDocument/2006/relationships/hyperlink" Target="http://www.forrestmims.org/" TargetMode="External"/><Relationship Id="rId7" Type="http://schemas.openxmlformats.org/officeDocument/2006/relationships/hyperlink" Target="https://www.tinkercad.com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youtube.com/watch?v=6Maq5IyHSuc" TargetMode="External"/><Relationship Id="rId5" Type="http://schemas.openxmlformats.org/officeDocument/2006/relationships/hyperlink" Target="https://docs.google.com/file/d/0B5jcnBPSPWQyaTU1OW5NbVJQNW8/edit" TargetMode="External"/><Relationship Id="rId4" Type="http://schemas.openxmlformats.org/officeDocument/2006/relationships/hyperlink" Target="https://www.w5yi.org/catalog_details.php?pid=34&amp;sort=21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how-to-read-a-schematic/al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how-to-read-a-schematic/all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resistors/all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resistors/types-of-resistor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</a:t>
            </a:r>
            <a:r>
              <a:rPr lang="en-US" baseline="0" dirty="0"/>
              <a:t> yourself</a:t>
            </a:r>
          </a:p>
          <a:p>
            <a:endParaRPr lang="en-US" baseline="0" dirty="0"/>
          </a:p>
          <a:p>
            <a:r>
              <a:rPr lang="en-US" baseline="0" dirty="0"/>
              <a:t>Microsoft MVP</a:t>
            </a:r>
          </a:p>
          <a:p>
            <a:endParaRPr lang="en-US" baseline="0" dirty="0"/>
          </a:p>
          <a:p>
            <a:r>
              <a:rPr lang="en-US" baseline="0" dirty="0" err="1"/>
              <a:t>Hackster</a:t>
            </a:r>
            <a:r>
              <a:rPr lang="en-US" baseline="0" dirty="0"/>
              <a:t>-DFW part of hackster.io and ambassador</a:t>
            </a:r>
          </a:p>
          <a:p>
            <a:endParaRPr lang="en-US" baseline="0" dirty="0"/>
          </a:p>
          <a:p>
            <a:r>
              <a:rPr lang="en-US" baseline="0" dirty="0"/>
              <a:t>Mention </a:t>
            </a:r>
            <a:r>
              <a:rPr lang="en-US" baseline="0" dirty="0" err="1"/>
              <a:t>youtube</a:t>
            </a:r>
            <a:r>
              <a:rPr lang="en-US" baseline="0" dirty="0"/>
              <a:t> series</a:t>
            </a:r>
          </a:p>
          <a:p>
            <a:endParaRPr lang="en-US" baseline="0" dirty="0"/>
          </a:p>
          <a:p>
            <a:r>
              <a:rPr lang="en-US" baseline="0" dirty="0"/>
              <a:t>When I get done with this, come find me.  I will have this handy to show and play with.</a:t>
            </a:r>
          </a:p>
          <a:p>
            <a:endParaRPr lang="en-US" baseline="0" dirty="0"/>
          </a:p>
          <a:p>
            <a:r>
              <a:rPr lang="en-US" baseline="0" dirty="0"/>
              <a:t>Q: How many programmers does it take to change a light bulb?</a:t>
            </a:r>
          </a:p>
          <a:p>
            <a:r>
              <a:rPr lang="en-US" baseline="0" dirty="0"/>
              <a:t>A: 0 as it is a hardware problem.</a:t>
            </a:r>
          </a:p>
          <a:p>
            <a:endParaRPr lang="en-US" baseline="0" dirty="0"/>
          </a:p>
          <a:p>
            <a:r>
              <a:rPr lang="en-US" baseline="0" dirty="0"/>
              <a:t>Since our light is out we are </a:t>
            </a:r>
            <a:r>
              <a:rPr lang="en-US" baseline="0" dirty="0" err="1"/>
              <a:t>sorta</a:t>
            </a:r>
            <a:r>
              <a:rPr lang="en-US" baseline="0" dirty="0"/>
              <a:t> now left in the dark.  Who like being the dark?</a:t>
            </a:r>
          </a:p>
          <a:p>
            <a:endParaRPr lang="en-US" baseline="0" dirty="0"/>
          </a:p>
          <a:p>
            <a:r>
              <a:rPr lang="en-US" baseline="0" dirty="0"/>
              <a:t>Not me, so lets change that.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90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OOOOOMMM! Graphic</a:t>
            </a:r>
          </a:p>
          <a:p>
            <a:endParaRPr lang="en-US" dirty="0"/>
          </a:p>
          <a:p>
            <a:r>
              <a:rPr lang="en-US" dirty="0"/>
              <a:t>Link to the resistor</a:t>
            </a:r>
            <a:r>
              <a:rPr lang="en-US" baseline="0" dirty="0"/>
              <a:t> page I found</a:t>
            </a:r>
          </a:p>
          <a:p>
            <a:endParaRPr lang="en-US" baseline="0" dirty="0"/>
          </a:p>
          <a:p>
            <a:r>
              <a:rPr lang="en-US" baseline="0" dirty="0"/>
              <a:t>Series vs. Parallel</a:t>
            </a:r>
          </a:p>
          <a:p>
            <a:endParaRPr lang="en-US" baseline="0" dirty="0"/>
          </a:p>
          <a:p>
            <a:r>
              <a:rPr lang="en-US" baseline="0" dirty="0"/>
              <a:t>How to read color code.</a:t>
            </a:r>
          </a:p>
          <a:p>
            <a:r>
              <a:rPr lang="en-US" baseline="0" dirty="0"/>
              <a:t>There are a number of “phrases”.  Most of the easy to remember ones are rude.  </a:t>
            </a:r>
            <a:r>
              <a:rPr lang="en-US" baseline="0" dirty="0" err="1"/>
              <a:t>Bing’em</a:t>
            </a:r>
            <a:r>
              <a:rPr lang="en-US" baseline="0" dirty="0"/>
              <a:t>…..</a:t>
            </a:r>
          </a:p>
          <a:p>
            <a:endParaRPr lang="en-US" baseline="0" dirty="0"/>
          </a:p>
          <a:p>
            <a:r>
              <a:rPr lang="en-US" baseline="0" dirty="0"/>
              <a:t>Standard Values</a:t>
            </a:r>
          </a:p>
          <a:p>
            <a:endParaRPr lang="en-US" baseline="0" dirty="0"/>
          </a:p>
          <a:p>
            <a:r>
              <a:rPr lang="en-US" baseline="0" dirty="0"/>
              <a:t>Watt rating…..</a:t>
            </a:r>
          </a:p>
          <a:p>
            <a:endParaRPr lang="en-US" baseline="0" dirty="0"/>
          </a:p>
          <a:p>
            <a:r>
              <a:rPr lang="en-US" baseline="0" dirty="0"/>
              <a:t>Water analogy:</a:t>
            </a:r>
          </a:p>
          <a:p>
            <a:r>
              <a:rPr lang="en-US" baseline="0" dirty="0"/>
              <a:t>Pressure == Voltage</a:t>
            </a:r>
          </a:p>
          <a:p>
            <a:r>
              <a:rPr lang="en-US" baseline="0" dirty="0"/>
              <a:t>Flow == Current</a:t>
            </a:r>
          </a:p>
          <a:p>
            <a:endParaRPr lang="en-US" baseline="0" dirty="0"/>
          </a:p>
          <a:p>
            <a:r>
              <a:rPr lang="en-US" baseline="0" dirty="0"/>
              <a:t>Types:</a:t>
            </a:r>
          </a:p>
          <a:p>
            <a:r>
              <a:rPr lang="en-US" baseline="0" dirty="0"/>
              <a:t>Carbon Film: mention thickness controls the resistance.</a:t>
            </a:r>
          </a:p>
          <a:p>
            <a:r>
              <a:rPr lang="en-US" baseline="0" dirty="0"/>
              <a:t>Wire wound</a:t>
            </a:r>
          </a:p>
          <a:p>
            <a:r>
              <a:rPr lang="en-US" baseline="0" dirty="0"/>
              <a:t>Metal Film</a:t>
            </a:r>
          </a:p>
          <a:p>
            <a:r>
              <a:rPr lang="en-US" baseline="0" dirty="0"/>
              <a:t>Others…</a:t>
            </a:r>
          </a:p>
          <a:p>
            <a:endParaRPr lang="en-US" baseline="0" dirty="0"/>
          </a:p>
          <a:p>
            <a:r>
              <a:rPr lang="en-US" baseline="0" dirty="0"/>
              <a:t>Add Image of the </a:t>
            </a:r>
            <a:r>
              <a:rPr lang="en-US" baseline="0" dirty="0" err="1"/>
              <a:t>sparkfun</a:t>
            </a:r>
            <a:r>
              <a:rPr lang="en-US" baseline="0" dirty="0"/>
              <a:t> resistor page</a:t>
            </a:r>
          </a:p>
          <a:p>
            <a:endParaRPr lang="en-US" baseline="0" dirty="0"/>
          </a:p>
          <a:p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your own with a pencil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series and parallel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</a:t>
            </a:r>
            <a:r>
              <a:rPr lang="en-US" baseline="0" dirty="0"/>
              <a:t> Current with math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- Show 12v 3 LED in series need only 10mA calc resistance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Smoke a resistor.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76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</a:t>
            </a:r>
          </a:p>
          <a:p>
            <a:r>
              <a:rPr lang="en-US" dirty="0"/>
              <a:t>Make your own resistor</a:t>
            </a:r>
          </a:p>
          <a:p>
            <a:r>
              <a:rPr lang="en-US" dirty="0"/>
              <a:t>Series </a:t>
            </a:r>
          </a:p>
          <a:p>
            <a:r>
              <a:rPr lang="en-US" dirty="0"/>
              <a:t>Parallel</a:t>
            </a:r>
          </a:p>
          <a:p>
            <a:endParaRPr lang="en-US" dirty="0"/>
          </a:p>
          <a:p>
            <a:r>
              <a:rPr lang="en-US" dirty="0"/>
              <a:t>Use Multimeter to show Resistance.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2629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</a:t>
            </a:r>
            <a:r>
              <a:rPr lang="en-US" baseline="0" dirty="0"/>
              <a:t> the function of a capacitor/inductor and how they are different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Area of metal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Thickness of card controls the capacitance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Show Voltage wave form by hand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Frequence</a:t>
            </a:r>
            <a:r>
              <a:rPr lang="en-US" baseline="0" dirty="0"/>
              <a:t> Matters with this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Old days 1kHz… not 10kHz, 1MHz, </a:t>
            </a:r>
            <a:r>
              <a:rPr lang="en-US" baseline="0" dirty="0" err="1"/>
              <a:t>etc</a:t>
            </a:r>
            <a:r>
              <a:rPr lang="en-US" baseline="0" dirty="0"/>
              <a:t>….</a:t>
            </a:r>
          </a:p>
          <a:p>
            <a:pPr marL="0" indent="0">
              <a:buFontTx/>
              <a:buNone/>
            </a:pPr>
            <a:r>
              <a:rPr lang="en-US" baseline="0" dirty="0"/>
              <a:t>- Polarized vs Non-polarized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Electrolytic caps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they are built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Liquid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It is blown?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Why they have a cross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X is a safety valve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Old Video games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Dry out the electrolytic</a:t>
            </a:r>
          </a:p>
          <a:p>
            <a:pPr marL="0" indent="0">
              <a:buFontTx/>
              <a:buNone/>
            </a:pPr>
            <a:r>
              <a:rPr lang="en-US" baseline="0" dirty="0"/>
              <a:t>Ceramic Cap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Built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Water analog: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Chamber with  a diaphragm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- water flows in and pushes the stuff out the other things.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Series and Parallel. 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real demo as that is hard.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Power and LED?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Metal tape and a card stock</a:t>
            </a:r>
          </a:p>
          <a:p>
            <a:pPr marL="171450" indent="-171450">
              <a:buFontTx/>
              <a:buChar char="-"/>
            </a:pPr>
            <a:r>
              <a:rPr lang="en-US" dirty="0"/>
              <a:t>Need a capacitance meter </a:t>
            </a:r>
          </a:p>
          <a:p>
            <a:pPr marL="171450" indent="-171450">
              <a:buFontTx/>
              <a:buChar char="-"/>
            </a:pPr>
            <a:r>
              <a:rPr lang="en-US" dirty="0"/>
              <a:t>Cut in ½ to show the capacitance</a:t>
            </a:r>
            <a:r>
              <a:rPr lang="en-US" baseline="0" dirty="0"/>
              <a:t> reducing.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Blow one up?  Maybe not…. </a:t>
            </a:r>
            <a:r>
              <a:rPr lang="en-US" baseline="0" dirty="0">
                <a:sym typeface="Wingdings" panose="05000000000000000000" pitchFamily="2" charset="2"/>
              </a:rPr>
              <a:t>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56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</a:t>
            </a:r>
            <a:r>
              <a:rPr lang="en-US" baseline="0" dirty="0"/>
              <a:t> the function of a capacitor/inductor and how they are different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Area of metal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Thickness of card controls the capacitance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Show Voltage wave form by hand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Frequence</a:t>
            </a:r>
            <a:r>
              <a:rPr lang="en-US" baseline="0" dirty="0"/>
              <a:t> Matters with this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Old days 1kHz… not 10kHz, 1MHz, </a:t>
            </a:r>
            <a:r>
              <a:rPr lang="en-US" baseline="0" dirty="0" err="1"/>
              <a:t>etc</a:t>
            </a:r>
            <a:r>
              <a:rPr lang="en-US" baseline="0" dirty="0"/>
              <a:t>….</a:t>
            </a:r>
          </a:p>
          <a:p>
            <a:pPr marL="0" indent="0">
              <a:buFontTx/>
              <a:buNone/>
            </a:pPr>
            <a:r>
              <a:rPr lang="en-US" baseline="0" dirty="0"/>
              <a:t>- Polarized vs Non-polarized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Electrolytic caps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they are built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Liquid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It is blown?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Why they have a cross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X is a safety valve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Old Video games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Dry out the electrolytic</a:t>
            </a:r>
          </a:p>
          <a:p>
            <a:pPr marL="0" indent="0">
              <a:buFontTx/>
              <a:buNone/>
            </a:pPr>
            <a:r>
              <a:rPr lang="en-US" baseline="0" dirty="0"/>
              <a:t>Ceramic Cap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Built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Water analog: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Chamber with  a diaphragm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- water flows in and pushes the stuff out the other things.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Series and Parallel. 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real demo as that is hard.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Power and LED?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Metal tape and a card stock</a:t>
            </a:r>
          </a:p>
          <a:p>
            <a:pPr marL="171450" indent="-171450">
              <a:buFontTx/>
              <a:buChar char="-"/>
            </a:pPr>
            <a:r>
              <a:rPr lang="en-US" dirty="0"/>
              <a:t>Need a capacitance meter </a:t>
            </a:r>
          </a:p>
          <a:p>
            <a:pPr marL="171450" indent="-171450">
              <a:buFontTx/>
              <a:buChar char="-"/>
            </a:pPr>
            <a:r>
              <a:rPr lang="en-US" dirty="0"/>
              <a:t>Cut in ½ to show the capacitance</a:t>
            </a:r>
            <a:r>
              <a:rPr lang="en-US" baseline="0" dirty="0"/>
              <a:t> reducing.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Blow one up?  Maybe not…. </a:t>
            </a:r>
            <a:r>
              <a:rPr lang="en-US" baseline="0" dirty="0">
                <a:sym typeface="Wingdings" panose="05000000000000000000" pitchFamily="2" charset="2"/>
              </a:rPr>
              <a:t>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72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</a:t>
            </a:r>
            <a:r>
              <a:rPr lang="en-US" baseline="0" dirty="0"/>
              <a:t> the function of a capacitor/inductor and how they are different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Area of metal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Thickness of card controls the capacitance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Show Voltage wave form by hand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Frequence</a:t>
            </a:r>
            <a:r>
              <a:rPr lang="en-US" baseline="0" dirty="0"/>
              <a:t> Matters with this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Old days 1kHz… not 10kHz, 1MHz, </a:t>
            </a:r>
            <a:r>
              <a:rPr lang="en-US" baseline="0" dirty="0" err="1"/>
              <a:t>etc</a:t>
            </a:r>
            <a:r>
              <a:rPr lang="en-US" baseline="0" dirty="0"/>
              <a:t>….</a:t>
            </a:r>
          </a:p>
          <a:p>
            <a:pPr marL="0" indent="0">
              <a:buFontTx/>
              <a:buNone/>
            </a:pPr>
            <a:r>
              <a:rPr lang="en-US" baseline="0" dirty="0"/>
              <a:t>- Polarized vs Non-polarized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Electrolytic caps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they are built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Liquid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It is blown?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Why they have a cross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X is a safety valve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Old Video games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Dry out the electrolytic</a:t>
            </a:r>
          </a:p>
          <a:p>
            <a:pPr marL="0" indent="0">
              <a:buFontTx/>
              <a:buNone/>
            </a:pPr>
            <a:r>
              <a:rPr lang="en-US" baseline="0" dirty="0"/>
              <a:t>Ceramic Cap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Built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Water analog: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Chamber with  a diaphragm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- water flows in and pushes the stuff out the other things.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Series and Parallel. 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real demo as that is hard.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Power and LED?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Metal tape and a card stock</a:t>
            </a:r>
          </a:p>
          <a:p>
            <a:pPr marL="171450" indent="-171450">
              <a:buFontTx/>
              <a:buChar char="-"/>
            </a:pPr>
            <a:r>
              <a:rPr lang="en-US" dirty="0"/>
              <a:t>Need a capacitance meter </a:t>
            </a:r>
          </a:p>
          <a:p>
            <a:pPr marL="171450" indent="-171450">
              <a:buFontTx/>
              <a:buChar char="-"/>
            </a:pPr>
            <a:r>
              <a:rPr lang="en-US" dirty="0"/>
              <a:t>Cut in ½ to show the capacitance</a:t>
            </a:r>
            <a:r>
              <a:rPr lang="en-US" baseline="0" dirty="0"/>
              <a:t> reducing.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Blow one up?  Maybe not…. </a:t>
            </a:r>
            <a:r>
              <a:rPr lang="en-US" baseline="0" dirty="0">
                <a:sym typeface="Wingdings" panose="05000000000000000000" pitchFamily="2" charset="2"/>
              </a:rPr>
              <a:t>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432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</a:t>
            </a:r>
            <a:r>
              <a:rPr lang="en-US" baseline="0" dirty="0"/>
              <a:t> the function of a capacitor/inductor and how they are different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Area of metal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Thickness of card controls the capacitance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Show Voltage wave form by hand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Frequence</a:t>
            </a:r>
            <a:r>
              <a:rPr lang="en-US" baseline="0" dirty="0"/>
              <a:t> Matters with this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Old days 1kHz… not 10kHz, 1MHz, </a:t>
            </a:r>
            <a:r>
              <a:rPr lang="en-US" baseline="0" dirty="0" err="1"/>
              <a:t>etc</a:t>
            </a:r>
            <a:r>
              <a:rPr lang="en-US" baseline="0" dirty="0"/>
              <a:t>….</a:t>
            </a:r>
          </a:p>
          <a:p>
            <a:pPr marL="0" indent="0">
              <a:buFontTx/>
              <a:buNone/>
            </a:pPr>
            <a:r>
              <a:rPr lang="en-US" baseline="0" dirty="0"/>
              <a:t>- Polarized vs Non-polarized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Electrolytic caps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they are built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Liquid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It is blown?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Why they have a cross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X is a safety valve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Old Video games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Dry out the electrolytic</a:t>
            </a:r>
          </a:p>
          <a:p>
            <a:pPr marL="0" indent="0">
              <a:buFontTx/>
              <a:buNone/>
            </a:pPr>
            <a:r>
              <a:rPr lang="en-US" baseline="0" dirty="0"/>
              <a:t>Ceramic Cap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Built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Water analog: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Chamber with  a diaphragm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- water flows in and pushes the stuff out the other things.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Series and Parallel. 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real demo as that is hard.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Power and LED?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Metal tape and a card stock</a:t>
            </a:r>
          </a:p>
          <a:p>
            <a:pPr marL="171450" indent="-171450">
              <a:buFontTx/>
              <a:buChar char="-"/>
            </a:pPr>
            <a:r>
              <a:rPr lang="en-US" dirty="0"/>
              <a:t>Need a capacitance meter </a:t>
            </a:r>
          </a:p>
          <a:p>
            <a:pPr marL="171450" indent="-171450">
              <a:buFontTx/>
              <a:buChar char="-"/>
            </a:pPr>
            <a:r>
              <a:rPr lang="en-US" dirty="0"/>
              <a:t>Cut in ½ to show the capacitance</a:t>
            </a:r>
            <a:r>
              <a:rPr lang="en-US" baseline="0" dirty="0"/>
              <a:t> reducing.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Blow one up?  Maybe not…. </a:t>
            </a:r>
            <a:r>
              <a:rPr lang="en-US" baseline="0" dirty="0">
                <a:sym typeface="Wingdings" panose="05000000000000000000" pitchFamily="2" charset="2"/>
              </a:rPr>
              <a:t>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20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Purpose:</a:t>
            </a:r>
          </a:p>
          <a:p>
            <a:r>
              <a:rPr lang="en-US" dirty="0"/>
              <a:t>Allow</a:t>
            </a:r>
            <a:r>
              <a:rPr lang="en-US" baseline="0" dirty="0"/>
              <a:t> electricity to only flow in one direction.</a:t>
            </a:r>
          </a:p>
          <a:p>
            <a:endParaRPr lang="en-US" dirty="0"/>
          </a:p>
          <a:p>
            <a:r>
              <a:rPr lang="en-US" dirty="0"/>
              <a:t>Rating</a:t>
            </a:r>
            <a:r>
              <a:rPr lang="en-US" baseline="0" dirty="0"/>
              <a:t> by Current and Reverse Voltage</a:t>
            </a:r>
          </a:p>
          <a:p>
            <a:endParaRPr lang="en-US" baseline="0" dirty="0"/>
          </a:p>
          <a:p>
            <a:r>
              <a:rPr lang="en-US" baseline="0" dirty="0"/>
              <a:t>Types:</a:t>
            </a:r>
          </a:p>
          <a:p>
            <a:r>
              <a:rPr lang="en-US" baseline="0" dirty="0"/>
              <a:t>Silicon typical voltage drop 0.6v</a:t>
            </a:r>
          </a:p>
          <a:p>
            <a:r>
              <a:rPr lang="en-US" baseline="0" dirty="0" err="1"/>
              <a:t>Schotky</a:t>
            </a:r>
            <a:r>
              <a:rPr lang="en-US" baseline="0" dirty="0"/>
              <a:t> diodes have much lower voltage drop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Forward voltage</a:t>
            </a:r>
          </a:p>
          <a:p>
            <a:endParaRPr lang="en-US" dirty="0"/>
          </a:p>
          <a:p>
            <a:r>
              <a:rPr lang="en-US" dirty="0"/>
              <a:t>LED emits</a:t>
            </a:r>
            <a:r>
              <a:rPr lang="en-US" baseline="0" dirty="0"/>
              <a:t> light, but has  very little or no resistance</a:t>
            </a:r>
          </a:p>
          <a:p>
            <a:r>
              <a:rPr lang="en-US" baseline="0" dirty="0"/>
              <a:t>Don’t have much on the reverse voltage.  May conduct and not light up.</a:t>
            </a:r>
          </a:p>
          <a:p>
            <a:endParaRPr lang="en-US" baseline="0" dirty="0"/>
          </a:p>
          <a:p>
            <a:r>
              <a:rPr lang="en-US" baseline="0" dirty="0"/>
              <a:t>Zener Diode</a:t>
            </a:r>
          </a:p>
          <a:p>
            <a:r>
              <a:rPr lang="en-US" baseline="0" dirty="0"/>
              <a:t>Voltage regulation</a:t>
            </a:r>
          </a:p>
          <a:p>
            <a:r>
              <a:rPr lang="en-US" baseline="0" dirty="0"/>
              <a:t>Like normal in normal rate.</a:t>
            </a:r>
          </a:p>
          <a:p>
            <a:r>
              <a:rPr lang="en-US" baseline="0" dirty="0"/>
              <a:t>The reverse will conduct at the rated voltage and site there.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Demo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resistor and check current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Decent resistor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Large resistor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See if you can burn one 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215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Purpose:</a:t>
            </a:r>
          </a:p>
          <a:p>
            <a:r>
              <a:rPr lang="en-US" dirty="0"/>
              <a:t>Allow</a:t>
            </a:r>
            <a:r>
              <a:rPr lang="en-US" baseline="0" dirty="0"/>
              <a:t> electricity to only flow in one direction.</a:t>
            </a:r>
          </a:p>
          <a:p>
            <a:endParaRPr lang="en-US" dirty="0"/>
          </a:p>
          <a:p>
            <a:r>
              <a:rPr lang="en-US" dirty="0"/>
              <a:t>Rating</a:t>
            </a:r>
            <a:r>
              <a:rPr lang="en-US" baseline="0" dirty="0"/>
              <a:t> by Current and Reverse Voltage</a:t>
            </a:r>
          </a:p>
          <a:p>
            <a:endParaRPr lang="en-US" baseline="0" dirty="0"/>
          </a:p>
          <a:p>
            <a:r>
              <a:rPr lang="en-US" baseline="0" dirty="0"/>
              <a:t>Types:</a:t>
            </a:r>
          </a:p>
          <a:p>
            <a:r>
              <a:rPr lang="en-US" baseline="0" dirty="0"/>
              <a:t>Silicon typical voltage drop 0.6v</a:t>
            </a:r>
          </a:p>
          <a:p>
            <a:r>
              <a:rPr lang="en-US" baseline="0" dirty="0" err="1"/>
              <a:t>Schotky</a:t>
            </a:r>
            <a:r>
              <a:rPr lang="en-US" baseline="0" dirty="0"/>
              <a:t> diodes have much lower voltage drop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Forward voltage</a:t>
            </a:r>
          </a:p>
          <a:p>
            <a:endParaRPr lang="en-US" dirty="0"/>
          </a:p>
          <a:p>
            <a:r>
              <a:rPr lang="en-US" dirty="0"/>
              <a:t>LED emits</a:t>
            </a:r>
            <a:r>
              <a:rPr lang="en-US" baseline="0" dirty="0"/>
              <a:t> light, but has  very little or no resistance</a:t>
            </a:r>
          </a:p>
          <a:p>
            <a:r>
              <a:rPr lang="en-US" baseline="0" dirty="0"/>
              <a:t>Don’t have much on the reverse voltage.  May conduct and not light up.</a:t>
            </a:r>
          </a:p>
          <a:p>
            <a:endParaRPr lang="en-US" baseline="0" dirty="0"/>
          </a:p>
          <a:p>
            <a:r>
              <a:rPr lang="en-US" baseline="0" dirty="0"/>
              <a:t>Zener Diode</a:t>
            </a:r>
          </a:p>
          <a:p>
            <a:r>
              <a:rPr lang="en-US" baseline="0" dirty="0"/>
              <a:t>Voltage regulation</a:t>
            </a:r>
          </a:p>
          <a:p>
            <a:r>
              <a:rPr lang="en-US" baseline="0" dirty="0"/>
              <a:t>Like normal in normal rate.</a:t>
            </a:r>
          </a:p>
          <a:p>
            <a:r>
              <a:rPr lang="en-US" baseline="0" dirty="0"/>
              <a:t>The reverse will conduct at the rated voltage and site there.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Demo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resistor and check current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Decent resistor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Large resistor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See if you can burn one 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016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https://www.build-electronic-circuits.com/ohms-law/</a:t>
            </a:r>
            <a:endParaRPr lang="en-US" dirty="0"/>
          </a:p>
          <a:p>
            <a:endParaRPr lang="en-US" dirty="0"/>
          </a:p>
          <a:p>
            <a:r>
              <a:rPr lang="en-US" dirty="0"/>
              <a:t>Or what that “magic smoke is</a:t>
            </a:r>
            <a:r>
              <a:rPr lang="en-US" baseline="0" dirty="0"/>
              <a:t> made out of”</a:t>
            </a:r>
          </a:p>
          <a:p>
            <a:endParaRPr lang="en-US" dirty="0"/>
          </a:p>
          <a:p>
            <a:r>
              <a:rPr lang="en-US" dirty="0"/>
              <a:t>Voltage</a:t>
            </a:r>
          </a:p>
          <a:p>
            <a:r>
              <a:rPr lang="en-US" dirty="0"/>
              <a:t>Current</a:t>
            </a:r>
          </a:p>
          <a:p>
            <a:r>
              <a:rPr lang="en-US" dirty="0"/>
              <a:t>Conductors</a:t>
            </a:r>
          </a:p>
          <a:p>
            <a:endParaRPr lang="en-US" dirty="0"/>
          </a:p>
          <a:p>
            <a:r>
              <a:rPr lang="en-US" dirty="0"/>
              <a:t>How they relate</a:t>
            </a:r>
          </a:p>
          <a:p>
            <a:endParaRPr lang="en-US" dirty="0"/>
          </a:p>
          <a:p>
            <a:r>
              <a:rPr lang="en-US" dirty="0"/>
              <a:t>AC vs. DC</a:t>
            </a:r>
          </a:p>
          <a:p>
            <a:endParaRPr lang="en-US" dirty="0"/>
          </a:p>
          <a:p>
            <a:r>
              <a:rPr lang="en-US" dirty="0"/>
              <a:t>V = IR</a:t>
            </a:r>
            <a:r>
              <a:rPr lang="en-US" baseline="0" dirty="0"/>
              <a:t> in triangle</a:t>
            </a:r>
          </a:p>
          <a:p>
            <a:endParaRPr lang="en-US" baseline="0" dirty="0"/>
          </a:p>
          <a:p>
            <a:r>
              <a:rPr lang="en-US" baseline="0" dirty="0"/>
              <a:t>P = IV in triangle for 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823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</a:t>
            </a:r>
          </a:p>
          <a:p>
            <a:r>
              <a:rPr lang="en-US" dirty="0"/>
              <a:t>Voltage drop over Series and Parallel</a:t>
            </a:r>
          </a:p>
          <a:p>
            <a:r>
              <a:rPr lang="en-US" baseline="0" dirty="0"/>
              <a:t>Calculate Power and show watts</a:t>
            </a:r>
          </a:p>
          <a:p>
            <a:r>
              <a:rPr lang="en-US" baseline="0" dirty="0"/>
              <a:t>Show a ¼ watt resistor getting burnt.</a:t>
            </a:r>
          </a:p>
          <a:p>
            <a:r>
              <a:rPr lang="en-US" baseline="0" dirty="0"/>
              <a:t>Show Current</a:t>
            </a:r>
          </a:p>
          <a:p>
            <a:endParaRPr lang="en-US" baseline="0" dirty="0"/>
          </a:p>
          <a:p>
            <a:r>
              <a:rPr lang="en-US" baseline="0" dirty="0"/>
              <a:t>- Show POT and reference in Series resistors</a:t>
            </a:r>
          </a:p>
          <a:p>
            <a:r>
              <a:rPr lang="en-US" baseline="0" dirty="0"/>
              <a:t>- Show how the </a:t>
            </a:r>
            <a:r>
              <a:rPr lang="en-US" baseline="0" dirty="0" err="1"/>
              <a:t>rc</a:t>
            </a:r>
            <a:r>
              <a:rPr lang="en-US" baseline="0" dirty="0"/>
              <a:t> circuit works on an Arduino.</a:t>
            </a:r>
            <a:endParaRPr lang="en-US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81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DMM</a:t>
            </a:r>
          </a:p>
          <a:p>
            <a:endParaRPr lang="en-US" dirty="0"/>
          </a:p>
          <a:p>
            <a:r>
              <a:rPr lang="en-US" dirty="0"/>
              <a:t>Bread</a:t>
            </a:r>
            <a:r>
              <a:rPr lang="en-US" baseline="0" dirty="0"/>
              <a:t>board\</a:t>
            </a:r>
          </a:p>
          <a:p>
            <a:r>
              <a:rPr lang="en-US" baseline="0" dirty="0"/>
              <a:t>- Possible demo of the things</a:t>
            </a:r>
          </a:p>
          <a:p>
            <a:endParaRPr lang="en-US" baseline="0" dirty="0"/>
          </a:p>
          <a:p>
            <a:r>
              <a:rPr lang="en-US" baseline="0" dirty="0"/>
              <a:t>Connecting wires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pre-made solid code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Make your own</a:t>
            </a:r>
          </a:p>
          <a:p>
            <a:endParaRPr lang="en-US" baseline="0" dirty="0"/>
          </a:p>
          <a:p>
            <a:r>
              <a:rPr lang="en-US" baseline="0" dirty="0"/>
              <a:t>Power supply</a:t>
            </a:r>
          </a:p>
          <a:p>
            <a:endParaRPr lang="en-US" baseline="0" dirty="0"/>
          </a:p>
          <a:p>
            <a:r>
              <a:rPr lang="en-US" baseline="0" dirty="0"/>
              <a:t>Side cutters</a:t>
            </a:r>
          </a:p>
          <a:p>
            <a:endParaRPr lang="en-US" baseline="0" dirty="0"/>
          </a:p>
          <a:p>
            <a:r>
              <a:rPr lang="en-US" baseline="0" dirty="0"/>
              <a:t>Wire strippers</a:t>
            </a:r>
          </a:p>
          <a:p>
            <a:endParaRPr lang="en-US" baseline="0" dirty="0"/>
          </a:p>
          <a:p>
            <a:r>
              <a:rPr lang="en-US" baseline="0" dirty="0"/>
              <a:t>Touch on soldering</a:t>
            </a:r>
          </a:p>
          <a:p>
            <a:endParaRPr lang="en-US" dirty="0"/>
          </a:p>
          <a:p>
            <a:r>
              <a:rPr lang="en-US" dirty="0"/>
              <a:t>My power</a:t>
            </a:r>
            <a:r>
              <a:rPr lang="en-US" baseline="0" dirty="0"/>
              <a:t> supply vs. what you need.</a:t>
            </a:r>
          </a:p>
          <a:p>
            <a:endParaRPr lang="en-US" baseline="0" dirty="0"/>
          </a:p>
          <a:p>
            <a:r>
              <a:rPr lang="en-US" baseline="0" dirty="0" err="1"/>
              <a:t>Tinkercad</a:t>
            </a:r>
            <a:r>
              <a:rPr lang="en-US" baseline="0" dirty="0"/>
              <a:t> and circuit simulation</a:t>
            </a:r>
          </a:p>
          <a:p>
            <a:endParaRPr lang="en-US" baseline="0" dirty="0"/>
          </a:p>
          <a:p>
            <a:r>
              <a:rPr lang="en-US" baseline="0" dirty="0"/>
              <a:t>Fritzing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238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NPN(most common,</a:t>
            </a:r>
            <a:r>
              <a:rPr lang="en-US" baseline="0" dirty="0"/>
              <a:t> bi-polar)</a:t>
            </a:r>
            <a:r>
              <a:rPr lang="en-US" dirty="0"/>
              <a:t>, PMP,</a:t>
            </a:r>
            <a:r>
              <a:rPr lang="en-US" baseline="0" dirty="0"/>
              <a:t> Photo, FET, MOSFET(high current switching, not as robust as NPN)</a:t>
            </a:r>
          </a:p>
          <a:p>
            <a:endParaRPr lang="en-US" baseline="0" dirty="0"/>
          </a:p>
          <a:p>
            <a:r>
              <a:rPr lang="en-US" baseline="0" dirty="0"/>
              <a:t>You can </a:t>
            </a:r>
            <a:r>
              <a:rPr lang="en-US" baseline="0" dirty="0" err="1"/>
              <a:t>bing</a:t>
            </a:r>
            <a:r>
              <a:rPr lang="en-US" baseline="0" dirty="0"/>
              <a:t> images to find the schematic symbol</a:t>
            </a:r>
          </a:p>
          <a:p>
            <a:endParaRPr lang="en-US" baseline="0" dirty="0"/>
          </a:p>
          <a:p>
            <a:r>
              <a:rPr lang="en-US" baseline="0" dirty="0"/>
              <a:t>Exceed 0.6 above ground triggers most.  </a:t>
            </a:r>
            <a:r>
              <a:rPr lang="en-US" baseline="0" dirty="0" err="1"/>
              <a:t>Ie</a:t>
            </a:r>
            <a:r>
              <a:rPr lang="en-US" baseline="0" dirty="0"/>
              <a:t> Gate Voltage</a:t>
            </a:r>
          </a:p>
          <a:p>
            <a:endParaRPr lang="en-US" baseline="0" dirty="0"/>
          </a:p>
          <a:p>
            <a:r>
              <a:rPr lang="en-US" baseline="0" dirty="0"/>
              <a:t>They have current, gain rating, which is a multiplier of the </a:t>
            </a:r>
            <a:r>
              <a:rPr lang="en-US" baseline="0" dirty="0" err="1"/>
              <a:t>imput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Hell Yeah!!! </a:t>
            </a:r>
          </a:p>
          <a:p>
            <a:endParaRPr lang="en-US" baseline="0" dirty="0"/>
          </a:p>
          <a:p>
            <a:r>
              <a:rPr lang="en-US" baseline="0" dirty="0"/>
              <a:t>How they are the “switches” that make everything work.</a:t>
            </a:r>
          </a:p>
          <a:p>
            <a:endParaRPr lang="en-US" baseline="0" dirty="0"/>
          </a:p>
          <a:p>
            <a:r>
              <a:rPr lang="en-US" baseline="0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Single transistor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Show </a:t>
            </a:r>
            <a:r>
              <a:rPr lang="en-US" baseline="0" dirty="0" err="1"/>
              <a:t>astable</a:t>
            </a:r>
            <a:r>
              <a:rPr lang="en-US" baseline="0" dirty="0"/>
              <a:t> in </a:t>
            </a:r>
            <a:r>
              <a:rPr lang="en-US" baseline="0" dirty="0" err="1"/>
              <a:t>tinkercad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Show it for real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8881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 switch really is and how a relay</a:t>
            </a:r>
            <a:r>
              <a:rPr lang="en-US" baseline="0" dirty="0"/>
              <a:t> is just a fancy switch with and inductor</a:t>
            </a:r>
          </a:p>
          <a:p>
            <a:endParaRPr lang="en-US" baseline="0" dirty="0"/>
          </a:p>
          <a:p>
            <a:r>
              <a:rPr lang="en-US" baseline="0" dirty="0"/>
              <a:t>Talk about</a:t>
            </a:r>
          </a:p>
          <a:p>
            <a:endParaRPr lang="en-US" baseline="0" dirty="0"/>
          </a:p>
          <a:p>
            <a:r>
              <a:rPr lang="en-US" baseline="0" dirty="0"/>
              <a:t>Normally Open, Normally Closed</a:t>
            </a:r>
          </a:p>
          <a:p>
            <a:endParaRPr lang="en-US" baseline="0" dirty="0"/>
          </a:p>
          <a:p>
            <a:r>
              <a:rPr lang="en-US" baseline="0" dirty="0"/>
              <a:t>Single vs double</a:t>
            </a:r>
          </a:p>
          <a:p>
            <a:endParaRPr lang="en-US" baseline="0" dirty="0"/>
          </a:p>
          <a:p>
            <a:r>
              <a:rPr lang="en-US" baseline="0" dirty="0"/>
              <a:t>Mechanical vs Solid State vs. and Opto-Isolator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0095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Digital vs.</a:t>
            </a:r>
            <a:r>
              <a:rPr lang="en-US" baseline="0" dirty="0"/>
              <a:t> Analog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Active high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0’s and 1’s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Not a true square wave because well…. Physics!!!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Pull-up pull-down resistor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Various</a:t>
            </a:r>
            <a:r>
              <a:rPr lang="en-US" baseline="0" dirty="0"/>
              <a:t> form of DIP and the such.</a:t>
            </a:r>
          </a:p>
          <a:p>
            <a:endParaRPr lang="en-US" baseline="0" dirty="0"/>
          </a:p>
          <a:p>
            <a:r>
              <a:rPr lang="en-US" baseline="0" dirty="0"/>
              <a:t>Introduce the Arduino talk more about analog vs digital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Pull up vs. pull down resistor.  Reference Active High/Low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Demo: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0302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 switch really is and how a relay</a:t>
            </a:r>
            <a:r>
              <a:rPr lang="en-US" baseline="0" dirty="0"/>
              <a:t> is just a fancy switch with and inductor</a:t>
            </a:r>
          </a:p>
          <a:p>
            <a:endParaRPr lang="en-US" baseline="0" dirty="0"/>
          </a:p>
          <a:p>
            <a:r>
              <a:rPr lang="en-US" baseline="0" dirty="0"/>
              <a:t>Talk about</a:t>
            </a:r>
          </a:p>
          <a:p>
            <a:endParaRPr lang="en-US" baseline="0" dirty="0"/>
          </a:p>
          <a:p>
            <a:r>
              <a:rPr lang="en-US" baseline="0" dirty="0"/>
              <a:t>Normally Open, Normally Closed</a:t>
            </a:r>
          </a:p>
          <a:p>
            <a:endParaRPr lang="en-US" baseline="0" dirty="0"/>
          </a:p>
          <a:p>
            <a:r>
              <a:rPr lang="en-US" baseline="0" dirty="0"/>
              <a:t>Single vs double</a:t>
            </a:r>
          </a:p>
          <a:p>
            <a:endParaRPr lang="en-US" baseline="0" dirty="0"/>
          </a:p>
          <a:p>
            <a:r>
              <a:rPr lang="en-US" baseline="0" dirty="0"/>
              <a:t>Mechanical vs Solid State vs. and Opto-Isolator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264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Digital vs.</a:t>
            </a:r>
            <a:r>
              <a:rPr lang="en-US" baseline="0" dirty="0"/>
              <a:t> Analog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Active high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0’s and 1’s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Not a true square wave because well…. Physics!!!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Pull-up pull-down resistor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Various</a:t>
            </a:r>
            <a:r>
              <a:rPr lang="en-US" baseline="0" dirty="0"/>
              <a:t> form of DIP and the such.</a:t>
            </a:r>
          </a:p>
          <a:p>
            <a:endParaRPr lang="en-US" baseline="0" dirty="0"/>
          </a:p>
          <a:p>
            <a:r>
              <a:rPr lang="en-US" baseline="0" dirty="0"/>
              <a:t>Introduce the Arduino talk more about analog vs digital</a:t>
            </a:r>
          </a:p>
          <a:p>
            <a:endParaRPr lang="en-US" baseline="0" dirty="0"/>
          </a:p>
          <a:p>
            <a:r>
              <a:rPr lang="en-US" dirty="0">
                <a:hlinkClick r:id="rId3"/>
              </a:rPr>
              <a:t>https://www.instructables.com/id/Flashing-LED-using-555-Timer/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Pull up vs. pull down resistor.  Reference Active High/Low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Demo: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9180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I2c, SPI, and serial</a:t>
            </a:r>
          </a:p>
          <a:p>
            <a:r>
              <a:rPr lang="en-US" dirty="0">
                <a:hlinkClick r:id="rId3"/>
              </a:rPr>
              <a:t>https://learn.sparkfun.com/tutorials/i2c</a:t>
            </a:r>
            <a:endParaRPr lang="en-US" dirty="0"/>
          </a:p>
          <a:p>
            <a:endParaRPr lang="en-US" dirty="0"/>
          </a:p>
          <a:p>
            <a:r>
              <a:rPr lang="en-US" dirty="0"/>
              <a:t>Where they are currently used</a:t>
            </a:r>
          </a:p>
          <a:p>
            <a:endParaRPr lang="en-US" dirty="0"/>
          </a:p>
          <a:p>
            <a:r>
              <a:rPr lang="en-US" dirty="0"/>
              <a:t>Show a diagram</a:t>
            </a:r>
          </a:p>
          <a:p>
            <a:endParaRPr lang="en-US" dirty="0"/>
          </a:p>
          <a:p>
            <a:r>
              <a:rPr lang="en-US" dirty="0"/>
              <a:t>Show</a:t>
            </a:r>
            <a:r>
              <a:rPr lang="en-US" baseline="0" dirty="0"/>
              <a:t> the hookup, timing, and show some online examples.</a:t>
            </a:r>
          </a:p>
          <a:p>
            <a:endParaRPr lang="en-US" baseline="0" dirty="0"/>
          </a:p>
          <a:p>
            <a:r>
              <a:rPr lang="en-US" baseline="0" dirty="0"/>
              <a:t>Mention the big colorful signs.</a:t>
            </a:r>
          </a:p>
          <a:p>
            <a:endParaRPr lang="en-US" baseline="0" dirty="0"/>
          </a:p>
          <a:p>
            <a:r>
              <a:rPr lang="en-US" baseline="0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mkr1000 and the sign showing the hello bits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Show the </a:t>
            </a:r>
            <a:r>
              <a:rPr lang="en-US" baseline="0" dirty="0" err="1"/>
              <a:t>neopixel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OLED screen and I2C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272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I2c, SPI, and serial</a:t>
            </a:r>
          </a:p>
          <a:p>
            <a:r>
              <a:rPr lang="en-US" dirty="0">
                <a:hlinkClick r:id="rId3"/>
              </a:rPr>
              <a:t>https://learn.sparkfun.com/tutorials/i2c</a:t>
            </a:r>
            <a:endParaRPr lang="en-US" dirty="0"/>
          </a:p>
          <a:p>
            <a:endParaRPr lang="en-US" dirty="0"/>
          </a:p>
          <a:p>
            <a:r>
              <a:rPr lang="en-US" dirty="0"/>
              <a:t>Where they are currently used</a:t>
            </a:r>
          </a:p>
          <a:p>
            <a:endParaRPr lang="en-US" dirty="0"/>
          </a:p>
          <a:p>
            <a:r>
              <a:rPr lang="en-US" dirty="0"/>
              <a:t>Show a diagram</a:t>
            </a:r>
          </a:p>
          <a:p>
            <a:endParaRPr lang="en-US" dirty="0"/>
          </a:p>
          <a:p>
            <a:r>
              <a:rPr lang="en-US" dirty="0"/>
              <a:t>Show</a:t>
            </a:r>
            <a:r>
              <a:rPr lang="en-US" baseline="0" dirty="0"/>
              <a:t> the hookup, timing, and show some online examples.</a:t>
            </a:r>
          </a:p>
          <a:p>
            <a:endParaRPr lang="en-US" baseline="0" dirty="0"/>
          </a:p>
          <a:p>
            <a:r>
              <a:rPr lang="en-US" baseline="0" dirty="0"/>
              <a:t>Mention the big colorful signs.</a:t>
            </a:r>
          </a:p>
          <a:p>
            <a:endParaRPr lang="en-US" baseline="0" dirty="0"/>
          </a:p>
          <a:p>
            <a:r>
              <a:rPr lang="en-US" baseline="0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mkr1000 and the sign showing the hello bits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Show the </a:t>
            </a:r>
            <a:r>
              <a:rPr lang="en-US" baseline="0" dirty="0" err="1"/>
              <a:t>neopixel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OLED screen and I2C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603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5, 3v3, 1v8</a:t>
            </a:r>
          </a:p>
          <a:p>
            <a:endParaRPr lang="en-US" dirty="0"/>
          </a:p>
          <a:p>
            <a:r>
              <a:rPr lang="en-US" dirty="0"/>
              <a:t>How do you hook all of this together</a:t>
            </a:r>
            <a:r>
              <a:rPr lang="en-US" baseline="0" dirty="0"/>
              <a:t> and make it talk?</a:t>
            </a:r>
          </a:p>
          <a:p>
            <a:endParaRPr lang="en-US" baseline="0" dirty="0"/>
          </a:p>
          <a:p>
            <a:r>
              <a:rPr lang="en-US" baseline="0" dirty="0" err="1"/>
              <a:t>Firmata</a:t>
            </a:r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0965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Make better project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Transistor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Led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Arduino(Photon)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DHT11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I2C Display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Show the big display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Talk level shifting and the such if time left</a:t>
            </a:r>
          </a:p>
          <a:p>
            <a:pPr marL="171450" indent="-171450">
              <a:buFontTx/>
              <a:buChar char="-"/>
            </a:pPr>
            <a:r>
              <a:rPr lang="en-US" dirty="0">
                <a:hlinkClick r:id="rId3"/>
              </a:rPr>
              <a:t>https://www.hackster.io/pulcher/say-thanks-to-all-courteous-drivers-a2387a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548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Make better project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Transistor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Led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Arduino(Photon)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DHT11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I2C Display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Show the big display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Talk level shifting and the such if time left</a:t>
            </a:r>
          </a:p>
          <a:p>
            <a:pPr marL="171450" indent="-171450">
              <a:buFontTx/>
              <a:buChar char="-"/>
            </a:pPr>
            <a:r>
              <a:rPr lang="en-US" dirty="0">
                <a:hlinkClick r:id="rId3"/>
              </a:rPr>
              <a:t>https://www.hackster.io/pulcher/say-thanks-to-all-courteous-drivers-a2387a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1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4621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Make better project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Transistor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Led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Arduino(Photon)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DHT11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I2C Display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Show the big display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Talk level shifting and the such if time left</a:t>
            </a:r>
          </a:p>
          <a:p>
            <a:pPr marL="171450" indent="-171450">
              <a:buFontTx/>
              <a:buChar char="-"/>
            </a:pPr>
            <a:r>
              <a:rPr lang="en-US" dirty="0">
                <a:hlinkClick r:id="rId3"/>
              </a:rPr>
              <a:t>https://www.hackster.io/pulcher/say-thanks-to-all-courteous-drivers-a2387a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8169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DMM</a:t>
            </a:r>
          </a:p>
          <a:p>
            <a:endParaRPr lang="en-US" dirty="0"/>
          </a:p>
          <a:p>
            <a:r>
              <a:rPr lang="en-US" dirty="0"/>
              <a:t>Bread</a:t>
            </a:r>
            <a:r>
              <a:rPr lang="en-US" baseline="0" dirty="0"/>
              <a:t>board\</a:t>
            </a:r>
          </a:p>
          <a:p>
            <a:r>
              <a:rPr lang="en-US" baseline="0" dirty="0"/>
              <a:t>- Possible demo of the things</a:t>
            </a:r>
          </a:p>
          <a:p>
            <a:endParaRPr lang="en-US" baseline="0" dirty="0"/>
          </a:p>
          <a:p>
            <a:r>
              <a:rPr lang="en-US" baseline="0" dirty="0"/>
              <a:t>Connecting wires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pre-made solid code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Make your own</a:t>
            </a:r>
          </a:p>
          <a:p>
            <a:endParaRPr lang="en-US" baseline="0" dirty="0"/>
          </a:p>
          <a:p>
            <a:r>
              <a:rPr lang="en-US" baseline="0" dirty="0"/>
              <a:t>Power supply</a:t>
            </a:r>
          </a:p>
          <a:p>
            <a:endParaRPr lang="en-US" baseline="0" dirty="0"/>
          </a:p>
          <a:p>
            <a:r>
              <a:rPr lang="en-US" baseline="0" dirty="0"/>
              <a:t>Side cutters</a:t>
            </a:r>
          </a:p>
          <a:p>
            <a:endParaRPr lang="en-US" baseline="0" dirty="0"/>
          </a:p>
          <a:p>
            <a:r>
              <a:rPr lang="en-US" baseline="0" dirty="0"/>
              <a:t>Wire strippers</a:t>
            </a:r>
          </a:p>
          <a:p>
            <a:endParaRPr lang="en-US" baseline="0" dirty="0"/>
          </a:p>
          <a:p>
            <a:r>
              <a:rPr lang="en-US" baseline="0" dirty="0"/>
              <a:t>Touch on soldering</a:t>
            </a:r>
          </a:p>
          <a:p>
            <a:endParaRPr lang="en-US" dirty="0"/>
          </a:p>
          <a:p>
            <a:r>
              <a:rPr lang="en-US" dirty="0"/>
              <a:t>My power</a:t>
            </a:r>
            <a:r>
              <a:rPr lang="en-US" baseline="0" dirty="0"/>
              <a:t> supply vs. what you need.</a:t>
            </a:r>
          </a:p>
          <a:p>
            <a:endParaRPr lang="en-US" baseline="0" dirty="0"/>
          </a:p>
          <a:p>
            <a:r>
              <a:rPr lang="en-US" baseline="0" dirty="0" err="1"/>
              <a:t>Tinkercad</a:t>
            </a:r>
            <a:r>
              <a:rPr lang="en-US" baseline="0" dirty="0"/>
              <a:t> and circuit simulation</a:t>
            </a:r>
          </a:p>
          <a:p>
            <a:endParaRPr lang="en-US" baseline="0" dirty="0"/>
          </a:p>
          <a:p>
            <a:r>
              <a:rPr lang="en-US" baseline="0" dirty="0"/>
              <a:t>Fritzing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336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DMM</a:t>
            </a:r>
          </a:p>
          <a:p>
            <a:r>
              <a:rPr lang="en-US" dirty="0"/>
              <a:t>Amazon: </a:t>
            </a:r>
            <a:r>
              <a:rPr lang="en-US" dirty="0">
                <a:hlinkClick r:id="rId3"/>
              </a:rPr>
              <a:t>https://www.amazon.com/TENMA-72-7780-TRMS-HANDHELD-COUNT/dp/B011P0A7RO/ref=sr_1_1?crid=3L2ZI74SQZOSJ&amp;keywords=tenma+72-7780&amp;qid=1562536802&amp;s=gateway&amp;sprefix=tenma+72-7%2Caps%2C148&amp;sr=8-1</a:t>
            </a:r>
            <a:endParaRPr lang="en-US" dirty="0"/>
          </a:p>
          <a:p>
            <a:endParaRPr lang="en-US" dirty="0"/>
          </a:p>
          <a:p>
            <a:r>
              <a:rPr lang="en-US" dirty="0"/>
              <a:t>Harbor freight: </a:t>
            </a:r>
            <a:r>
              <a:rPr lang="en-US" dirty="0">
                <a:hlinkClick r:id="rId4"/>
              </a:rPr>
              <a:t>https://www.harborfreight.com/7-function-digital-multimeter-63759.html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3689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DMM</a:t>
            </a:r>
          </a:p>
          <a:p>
            <a:r>
              <a:rPr lang="en-US" dirty="0"/>
              <a:t>Amazon: </a:t>
            </a:r>
            <a:r>
              <a:rPr lang="en-US" dirty="0">
                <a:hlinkClick r:id="rId3"/>
              </a:rPr>
              <a:t>https://www.amazon.com/TENMA-72-7780-TRMS-HANDHELD-COUNT/dp/B011P0A7RO/ref=sr_1_1?crid=3L2ZI74SQZOSJ&amp;keywords=tenma+72-7780&amp;qid=1562536802&amp;s=gateway&amp;sprefix=tenma+72-7%2Caps%2C148&amp;sr=8-1</a:t>
            </a:r>
            <a:endParaRPr lang="en-US" dirty="0"/>
          </a:p>
          <a:p>
            <a:endParaRPr lang="en-US" dirty="0"/>
          </a:p>
          <a:p>
            <a:r>
              <a:rPr lang="en-US" dirty="0"/>
              <a:t>Harbor freight: </a:t>
            </a:r>
            <a:r>
              <a:rPr lang="en-US" dirty="0">
                <a:hlinkClick r:id="rId4"/>
              </a:rPr>
              <a:t>https://www.harborfreight.com/7-function-digital-multimeter-63759.html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3616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DMM</a:t>
            </a:r>
          </a:p>
          <a:p>
            <a:r>
              <a:rPr lang="en-US" dirty="0"/>
              <a:t>Amazon: </a:t>
            </a:r>
            <a:r>
              <a:rPr lang="en-US" dirty="0">
                <a:hlinkClick r:id="rId3"/>
              </a:rPr>
              <a:t>https://www.amazon.com/TENMA-72-7780-TRMS-HANDHELD-COUNT/dp/B011P0A7RO/ref=sr_1_1?crid=3L2ZI74SQZOSJ&amp;keywords=tenma+72-7780&amp;qid=1562536802&amp;s=gateway&amp;sprefix=tenma+72-7%2Caps%2C148&amp;sr=8-1</a:t>
            </a:r>
            <a:endParaRPr lang="en-US" dirty="0"/>
          </a:p>
          <a:p>
            <a:endParaRPr lang="en-US" dirty="0"/>
          </a:p>
          <a:p>
            <a:r>
              <a:rPr lang="en-US" dirty="0"/>
              <a:t>Harbor freight: </a:t>
            </a:r>
            <a:r>
              <a:rPr lang="en-US" dirty="0">
                <a:hlinkClick r:id="rId4"/>
              </a:rPr>
              <a:t>https://www.harborfreight.com/7-function-digital-multimeter-63759.html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441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 supply</a:t>
            </a:r>
          </a:p>
          <a:p>
            <a:endParaRPr lang="en-US" dirty="0"/>
          </a:p>
          <a:p>
            <a:r>
              <a:rPr lang="en-US" dirty="0"/>
              <a:t>Benchtop: amazon </a:t>
            </a:r>
            <a:r>
              <a:rPr lang="en-US" dirty="0">
                <a:hlinkClick r:id="rId3"/>
              </a:rPr>
              <a:t>https://www.amazon.com/Switching-Regulated-temperature-protection-Alligator/dp/B07JQXQ8S5/ref=sr_1_3?keywords=benchtop+power+supplies&amp;qid=1562542434&amp;s=gateway&amp;sr=8-3</a:t>
            </a:r>
            <a:endParaRPr lang="en-US" dirty="0"/>
          </a:p>
          <a:p>
            <a:r>
              <a:rPr lang="en-US" dirty="0"/>
              <a:t>67.97</a:t>
            </a:r>
          </a:p>
          <a:p>
            <a:endParaRPr lang="en-US" dirty="0"/>
          </a:p>
          <a:p>
            <a:r>
              <a:rPr lang="en-US" dirty="0"/>
              <a:t>LED: amazon: </a:t>
            </a:r>
            <a:r>
              <a:rPr lang="en-US" dirty="0">
                <a:hlinkClick r:id="rId4"/>
              </a:rPr>
              <a:t>https://www.amazon.com/BMOUO-Universal-Regulated-Switching-Computer/dp/B01EWG6YT8/ref=sr_1_3?keywords=led+power+supplies&amp;qid=1562542641&amp;s=gateway&amp;sr=8-3</a:t>
            </a:r>
            <a:endParaRPr lang="en-US" dirty="0"/>
          </a:p>
          <a:p>
            <a:r>
              <a:rPr lang="en-US" dirty="0"/>
              <a:t>17.98</a:t>
            </a:r>
          </a:p>
          <a:p>
            <a:endParaRPr lang="en-US" dirty="0"/>
          </a:p>
          <a:p>
            <a:r>
              <a:rPr lang="en-US" dirty="0"/>
              <a:t>USB Power: </a:t>
            </a:r>
            <a:r>
              <a:rPr lang="en-US" dirty="0">
                <a:hlinkClick r:id="rId5"/>
              </a:rPr>
              <a:t>https://www.amazon.com/dp/B00P936188/ref=psdc_2407761011_t1_B00VH8ZW02</a:t>
            </a:r>
            <a:endParaRPr lang="en-US" dirty="0"/>
          </a:p>
          <a:p>
            <a:r>
              <a:rPr lang="en-US" dirty="0"/>
              <a:t>25.99</a:t>
            </a:r>
          </a:p>
          <a:p>
            <a:endParaRPr lang="en-US" dirty="0"/>
          </a:p>
          <a:p>
            <a:r>
              <a:rPr lang="en-US" dirty="0"/>
              <a:t>Adafruit </a:t>
            </a:r>
            <a:r>
              <a:rPr lang="en-US" dirty="0" err="1"/>
              <a:t>lipo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https://www.adafruit.com/product/2011</a:t>
            </a:r>
            <a:endParaRPr lang="en-US" dirty="0"/>
          </a:p>
          <a:p>
            <a:r>
              <a:rPr lang="en-US" dirty="0"/>
              <a:t>12.50   3.7v 2000mAh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552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Bread</a:t>
            </a:r>
            <a:r>
              <a:rPr lang="en-US" baseline="0" dirty="0"/>
              <a:t>board\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Possible demo of the things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Images and reference: </a:t>
            </a:r>
            <a:r>
              <a:rPr lang="en-US" dirty="0">
                <a:hlinkClick r:id="rId3"/>
              </a:rPr>
              <a:t>https://learn.adafruit.com/breadboards-for-beginners?view=all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500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r>
              <a:rPr lang="en-US" baseline="0" dirty="0"/>
              <a:t>Connecting wires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pre-made solid code</a:t>
            </a:r>
          </a:p>
          <a:p>
            <a:pPr marL="171450" indent="-171450">
              <a:buFontTx/>
              <a:buChar char="-"/>
            </a:pPr>
            <a:r>
              <a:rPr lang="en-US" dirty="0">
                <a:hlinkClick r:id="rId3"/>
              </a:rPr>
              <a:t>https://www.adafruit.com/product/759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Make your own</a:t>
            </a:r>
          </a:p>
          <a:p>
            <a:r>
              <a:rPr lang="en-US" dirty="0">
                <a:hlinkClick r:id="rId4"/>
              </a:rPr>
              <a:t>https://www.adafruit.com/product/1311</a:t>
            </a:r>
            <a:endParaRPr lang="en-US" dirty="0"/>
          </a:p>
          <a:p>
            <a:endParaRPr lang="en-US" baseline="0" dirty="0"/>
          </a:p>
          <a:p>
            <a:r>
              <a:rPr lang="en-US" baseline="0" dirty="0"/>
              <a:t>Side cutters</a:t>
            </a:r>
          </a:p>
          <a:p>
            <a:r>
              <a:rPr lang="en-US" dirty="0">
                <a:hlinkClick r:id="rId5"/>
              </a:rPr>
              <a:t>https://www.adafruit.com/product/152</a:t>
            </a:r>
            <a:endParaRPr lang="en-US" baseline="0" dirty="0"/>
          </a:p>
          <a:p>
            <a:r>
              <a:rPr lang="en-US" baseline="0" dirty="0"/>
              <a:t>Wire strippers</a:t>
            </a:r>
          </a:p>
          <a:p>
            <a:r>
              <a:rPr lang="en-US" dirty="0">
                <a:hlinkClick r:id="rId6"/>
              </a:rPr>
              <a:t>https://www.adafruit.com/product/147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Touch on soldering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633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https://www.autodesk.com/products/eagle/overview</a:t>
            </a:r>
            <a:endParaRPr lang="en-US" dirty="0"/>
          </a:p>
          <a:p>
            <a:endParaRPr lang="en-US" baseline="0" dirty="0"/>
          </a:p>
          <a:p>
            <a:r>
              <a:rPr lang="en-US" baseline="0" dirty="0"/>
              <a:t>Fritzing</a:t>
            </a:r>
          </a:p>
          <a:p>
            <a:r>
              <a:rPr lang="en-US" dirty="0">
                <a:hlinkClick r:id="rId4"/>
              </a:rPr>
              <a:t>http://fritzing.org/home/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4643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https://www.autodesk.com/products/eagle/overview</a:t>
            </a:r>
            <a:endParaRPr lang="en-US" dirty="0"/>
          </a:p>
          <a:p>
            <a:endParaRPr lang="en-US" baseline="0" dirty="0"/>
          </a:p>
          <a:p>
            <a:r>
              <a:rPr lang="en-US" baseline="0" dirty="0"/>
              <a:t>Fritzing</a:t>
            </a:r>
          </a:p>
          <a:p>
            <a:r>
              <a:rPr lang="en-US" dirty="0">
                <a:hlinkClick r:id="rId4"/>
              </a:rPr>
              <a:t>http://fritzing.org/home/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722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through a sample schematic</a:t>
            </a:r>
          </a:p>
          <a:p>
            <a:r>
              <a:rPr lang="en-US" dirty="0"/>
              <a:t>Maybe 555</a:t>
            </a:r>
            <a:r>
              <a:rPr lang="en-US" baseline="0" dirty="0"/>
              <a:t> timer circuit?</a:t>
            </a:r>
            <a:endParaRPr lang="en-US" dirty="0"/>
          </a:p>
          <a:p>
            <a:endParaRPr lang="en-US" dirty="0"/>
          </a:p>
          <a:p>
            <a:r>
              <a:rPr lang="en-US" dirty="0"/>
              <a:t>Needs to have cross over lines</a:t>
            </a:r>
          </a:p>
          <a:p>
            <a:endParaRPr lang="en-US" dirty="0"/>
          </a:p>
          <a:p>
            <a:r>
              <a:rPr lang="en-US" dirty="0"/>
              <a:t>Need to have</a:t>
            </a:r>
          </a:p>
          <a:p>
            <a:r>
              <a:rPr lang="en-US" dirty="0"/>
              <a:t>Resistor</a:t>
            </a:r>
          </a:p>
          <a:p>
            <a:r>
              <a:rPr lang="en-US" dirty="0"/>
              <a:t>Capacitor</a:t>
            </a:r>
          </a:p>
          <a:p>
            <a:r>
              <a:rPr lang="en-US" dirty="0"/>
              <a:t>LED</a:t>
            </a:r>
          </a:p>
          <a:p>
            <a:r>
              <a:rPr lang="en-US" dirty="0"/>
              <a:t>Voltage source</a:t>
            </a:r>
          </a:p>
          <a:p>
            <a:r>
              <a:rPr lang="en-US" dirty="0"/>
              <a:t>Ground</a:t>
            </a:r>
          </a:p>
          <a:p>
            <a:r>
              <a:rPr lang="en-US" dirty="0"/>
              <a:t>IC</a:t>
            </a:r>
          </a:p>
          <a:p>
            <a:endParaRPr lang="en-US" dirty="0"/>
          </a:p>
          <a:p>
            <a:r>
              <a:rPr lang="en-US" dirty="0"/>
              <a:t>Image credit: </a:t>
            </a:r>
            <a:r>
              <a:rPr lang="en-US" dirty="0">
                <a:hlinkClick r:id="rId3"/>
              </a:rPr>
              <a:t>https://www.midcenturyradios.com/schematic.html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3020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Forest </a:t>
            </a:r>
            <a:r>
              <a:rPr lang="en-US" dirty="0" err="1"/>
              <a:t>Miims</a:t>
            </a:r>
            <a:r>
              <a:rPr lang="en-US" dirty="0"/>
              <a:t> III</a:t>
            </a:r>
          </a:p>
          <a:p>
            <a:pPr marL="171450" indent="-171450">
              <a:buFontTx/>
              <a:buChar char="-"/>
            </a:pPr>
            <a:r>
              <a:rPr lang="en-US" dirty="0">
                <a:hlinkClick r:id="rId3"/>
              </a:rPr>
              <a:t>http://www.forrestmims.org/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4"/>
              </a:rPr>
              <a:t>https://www.w5yi.org/catalog_details.php?pid=34&amp;sort=21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5"/>
              </a:rPr>
              <a:t>https://docs.google.com/file/d/0B5jcnBPSPWQyaTU1OW5NbVJQNW8/edit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Electronics</a:t>
            </a:r>
            <a:r>
              <a:rPr lang="en-US" baseline="0" dirty="0"/>
              <a:t> for beginners: 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Bigclivedotcom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6"/>
              </a:rPr>
              <a:t>https://www.youtube.com/watch?v=6Maq5IyHSuc</a:t>
            </a:r>
            <a:endParaRPr lang="en-US" dirty="0"/>
          </a:p>
          <a:p>
            <a:pPr marL="0" indent="0">
              <a:buFontTx/>
              <a:buNone/>
            </a:pPr>
            <a:r>
              <a:rPr lang="en-US" baseline="0" dirty="0"/>
              <a:t> </a:t>
            </a:r>
            <a:endParaRPr lang="en-US" dirty="0"/>
          </a:p>
          <a:p>
            <a:r>
              <a:rPr lang="en-US" dirty="0" err="1"/>
              <a:t>Tinkercad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7"/>
              </a:rPr>
              <a:t>https://www.tinkercad.com/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r>
              <a:rPr lang="en-US" dirty="0" err="1"/>
              <a:t>Frizing</a:t>
            </a:r>
            <a:endParaRPr lang="en-US" dirty="0"/>
          </a:p>
          <a:p>
            <a:r>
              <a:rPr lang="en-US" dirty="0"/>
              <a:t>= </a:t>
            </a:r>
            <a:r>
              <a:rPr lang="en-US" dirty="0">
                <a:hlinkClick r:id="rId8"/>
              </a:rPr>
              <a:t>http://fritzing.org/home/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Sparkfun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baseline="0" dirty="0"/>
              <a:t>Resistor page here https://learn.sparkfun.com/tutorials/resistors/all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r>
              <a:rPr lang="en-US" dirty="0"/>
              <a:t>Capacitor</a:t>
            </a:r>
          </a:p>
          <a:p>
            <a:r>
              <a:rPr lang="en-US" dirty="0"/>
              <a:t>Demo</a:t>
            </a:r>
            <a:r>
              <a:rPr lang="en-US" baseline="0" dirty="0"/>
              <a:t> page links</a:t>
            </a:r>
          </a:p>
          <a:p>
            <a:r>
              <a:rPr lang="en-US" baseline="0" dirty="0"/>
              <a:t>https://github.com/pulcher/electronics-for-programmers</a:t>
            </a:r>
          </a:p>
          <a:p>
            <a:endParaRPr lang="en-US" baseline="0" dirty="0"/>
          </a:p>
          <a:p>
            <a:r>
              <a:rPr lang="en-US" baseline="0" dirty="0"/>
              <a:t>Remind everyone to buy some kits stuff, blow it up, fix it, them expand on what you know.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1450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Forest </a:t>
            </a:r>
            <a:r>
              <a:rPr lang="en-US" dirty="0" err="1"/>
              <a:t>Miims</a:t>
            </a:r>
            <a:r>
              <a:rPr lang="en-US" dirty="0"/>
              <a:t> III</a:t>
            </a:r>
          </a:p>
          <a:p>
            <a:pPr marL="171450" indent="-171450">
              <a:buFontTx/>
              <a:buChar char="-"/>
            </a:pPr>
            <a:r>
              <a:rPr lang="en-US" dirty="0">
                <a:hlinkClick r:id="rId3"/>
              </a:rPr>
              <a:t>http://www.forrestmims.org/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4"/>
              </a:rPr>
              <a:t>https://www.w5yi.org/catalog_details.php?pid=34&amp;sort=21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5"/>
              </a:rPr>
              <a:t>https://docs.google.com/file/d/0B5jcnBPSPWQyaTU1OW5NbVJQNW8/edit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Electronics</a:t>
            </a:r>
            <a:r>
              <a:rPr lang="en-US" baseline="0" dirty="0"/>
              <a:t> for beginners: 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Bigclivedotcom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6"/>
              </a:rPr>
              <a:t>https://www.youtube.com/watch?v=6Maq5IyHSuc</a:t>
            </a:r>
            <a:endParaRPr lang="en-US" dirty="0"/>
          </a:p>
          <a:p>
            <a:pPr marL="0" indent="0">
              <a:buFontTx/>
              <a:buNone/>
            </a:pPr>
            <a:r>
              <a:rPr lang="en-US" baseline="0" dirty="0"/>
              <a:t> </a:t>
            </a:r>
            <a:endParaRPr lang="en-US" dirty="0"/>
          </a:p>
          <a:p>
            <a:r>
              <a:rPr lang="en-US" dirty="0" err="1"/>
              <a:t>Tinkercad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7"/>
              </a:rPr>
              <a:t>https://www.tinkercad.com/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r>
              <a:rPr lang="en-US" dirty="0" err="1"/>
              <a:t>Frizing</a:t>
            </a:r>
            <a:endParaRPr lang="en-US" dirty="0"/>
          </a:p>
          <a:p>
            <a:r>
              <a:rPr lang="en-US" dirty="0"/>
              <a:t>= </a:t>
            </a:r>
            <a:r>
              <a:rPr lang="en-US" dirty="0">
                <a:hlinkClick r:id="rId8"/>
              </a:rPr>
              <a:t>http://fritzing.org/home/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Sparkfun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baseline="0" dirty="0"/>
              <a:t>Resistor page here https://learn.sparkfun.com/tutorials/resistors/all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r>
              <a:rPr lang="en-US" dirty="0"/>
              <a:t>Capacitor</a:t>
            </a:r>
          </a:p>
          <a:p>
            <a:r>
              <a:rPr lang="en-US" dirty="0"/>
              <a:t>Demo</a:t>
            </a:r>
            <a:r>
              <a:rPr lang="en-US" baseline="0" dirty="0"/>
              <a:t> page links</a:t>
            </a:r>
          </a:p>
          <a:p>
            <a:r>
              <a:rPr lang="en-US" baseline="0" dirty="0"/>
              <a:t>https://github.com/pulcher/electronics-for-programmers</a:t>
            </a:r>
          </a:p>
          <a:p>
            <a:endParaRPr lang="en-US" baseline="0" dirty="0"/>
          </a:p>
          <a:p>
            <a:r>
              <a:rPr lang="en-US" baseline="0" dirty="0"/>
              <a:t>Remind everyone to buy some kits stuff, blow it up, fix it, them expand on what you know.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321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through a sample schematic</a:t>
            </a:r>
          </a:p>
          <a:p>
            <a:r>
              <a:rPr lang="en-US" dirty="0"/>
              <a:t>Maybe 555</a:t>
            </a:r>
            <a:r>
              <a:rPr lang="en-US" baseline="0" dirty="0"/>
              <a:t> timer circuit?</a:t>
            </a:r>
            <a:endParaRPr lang="en-US" dirty="0"/>
          </a:p>
          <a:p>
            <a:endParaRPr lang="en-US" dirty="0"/>
          </a:p>
          <a:p>
            <a:r>
              <a:rPr lang="en-US" dirty="0"/>
              <a:t>Needs to have cross over lines</a:t>
            </a:r>
          </a:p>
          <a:p>
            <a:endParaRPr lang="en-US" dirty="0"/>
          </a:p>
          <a:p>
            <a:r>
              <a:rPr lang="en-US" dirty="0"/>
              <a:t>Need to have</a:t>
            </a:r>
          </a:p>
          <a:p>
            <a:r>
              <a:rPr lang="en-US" dirty="0"/>
              <a:t>Resistor</a:t>
            </a:r>
          </a:p>
          <a:p>
            <a:r>
              <a:rPr lang="en-US" dirty="0"/>
              <a:t>Capacitor</a:t>
            </a:r>
          </a:p>
          <a:p>
            <a:r>
              <a:rPr lang="en-US" dirty="0"/>
              <a:t>LED</a:t>
            </a:r>
          </a:p>
          <a:p>
            <a:r>
              <a:rPr lang="en-US" dirty="0"/>
              <a:t>Voltage source</a:t>
            </a:r>
          </a:p>
          <a:p>
            <a:r>
              <a:rPr lang="en-US" dirty="0"/>
              <a:t>Ground</a:t>
            </a:r>
          </a:p>
          <a:p>
            <a:r>
              <a:rPr lang="en-US" dirty="0"/>
              <a:t>IC</a:t>
            </a:r>
          </a:p>
          <a:p>
            <a:endParaRPr lang="en-US" dirty="0"/>
          </a:p>
          <a:p>
            <a:r>
              <a:rPr lang="en-US" dirty="0"/>
              <a:t>Image credit: </a:t>
            </a:r>
            <a:r>
              <a:rPr lang="en-US" dirty="0">
                <a:hlinkClick r:id="rId3"/>
              </a:rPr>
              <a:t>https://learn.sparkfun.com/tutorials/how-to-read-a-schematic/all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79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Mention:</a:t>
            </a:r>
          </a:p>
          <a:p>
            <a:r>
              <a:rPr lang="en-US" dirty="0"/>
              <a:t>VCC = Voltage Common Collector.  From the earliest semiconductor days.  Could read V+, V-, </a:t>
            </a:r>
            <a:r>
              <a:rPr lang="en-US" dirty="0" err="1"/>
              <a:t>Vdd</a:t>
            </a:r>
            <a:r>
              <a:rPr lang="en-US" dirty="0"/>
              <a:t>(drain drain)</a:t>
            </a:r>
          </a:p>
          <a:p>
            <a:r>
              <a:rPr lang="en-US" dirty="0"/>
              <a:t>TX/RX = transmit/receive</a:t>
            </a:r>
          </a:p>
          <a:p>
            <a:r>
              <a:rPr lang="en-US" dirty="0"/>
              <a:t>D = Digital</a:t>
            </a:r>
          </a:p>
          <a:p>
            <a:r>
              <a:rPr lang="en-US" dirty="0"/>
              <a:t>A = Analog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 through a sample schematic</a:t>
            </a:r>
          </a:p>
          <a:p>
            <a:r>
              <a:rPr lang="en-US" dirty="0"/>
              <a:t>Maybe 555</a:t>
            </a:r>
            <a:r>
              <a:rPr lang="en-US" baseline="0" dirty="0"/>
              <a:t> timer circuit?</a:t>
            </a:r>
            <a:endParaRPr lang="en-US" dirty="0"/>
          </a:p>
          <a:p>
            <a:endParaRPr lang="en-US" dirty="0"/>
          </a:p>
          <a:p>
            <a:r>
              <a:rPr lang="en-US" dirty="0"/>
              <a:t>Needs to have cross over lines</a:t>
            </a:r>
          </a:p>
          <a:p>
            <a:endParaRPr lang="en-US" dirty="0"/>
          </a:p>
          <a:p>
            <a:r>
              <a:rPr lang="en-US" dirty="0"/>
              <a:t>Need to have</a:t>
            </a:r>
          </a:p>
          <a:p>
            <a:r>
              <a:rPr lang="en-US" dirty="0"/>
              <a:t>Resistor</a:t>
            </a:r>
          </a:p>
          <a:p>
            <a:r>
              <a:rPr lang="en-US" dirty="0"/>
              <a:t>Capacitor</a:t>
            </a:r>
          </a:p>
          <a:p>
            <a:r>
              <a:rPr lang="en-US" dirty="0"/>
              <a:t>LED</a:t>
            </a:r>
          </a:p>
          <a:p>
            <a:r>
              <a:rPr lang="en-US" dirty="0"/>
              <a:t>Voltage source</a:t>
            </a:r>
          </a:p>
          <a:p>
            <a:r>
              <a:rPr lang="en-US" dirty="0"/>
              <a:t>Ground</a:t>
            </a:r>
          </a:p>
          <a:p>
            <a:r>
              <a:rPr lang="en-US" dirty="0"/>
              <a:t>IC</a:t>
            </a:r>
          </a:p>
          <a:p>
            <a:endParaRPr lang="en-US" dirty="0"/>
          </a:p>
          <a:p>
            <a:r>
              <a:rPr lang="en-US" dirty="0"/>
              <a:t>Image credit: </a:t>
            </a:r>
            <a:r>
              <a:rPr lang="en-US" dirty="0">
                <a:hlinkClick r:id="rId3"/>
              </a:rPr>
              <a:t>https://learn.sparkfun.com/tutorials/how-to-read-a-schematic/all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04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OOOOOMMM! Graphic</a:t>
            </a:r>
          </a:p>
          <a:p>
            <a:endParaRPr lang="en-US" dirty="0"/>
          </a:p>
          <a:p>
            <a:r>
              <a:rPr lang="en-US" dirty="0"/>
              <a:t>Link to the resistor</a:t>
            </a:r>
            <a:r>
              <a:rPr lang="en-US" baseline="0" dirty="0"/>
              <a:t> page I found</a:t>
            </a:r>
          </a:p>
          <a:p>
            <a:endParaRPr lang="en-US" baseline="0" dirty="0"/>
          </a:p>
          <a:p>
            <a:r>
              <a:rPr lang="en-US" baseline="0" dirty="0"/>
              <a:t>Series vs. Parallel</a:t>
            </a:r>
          </a:p>
          <a:p>
            <a:endParaRPr lang="en-US" baseline="0" dirty="0"/>
          </a:p>
          <a:p>
            <a:r>
              <a:rPr lang="en-US" baseline="0" dirty="0"/>
              <a:t>How to read color code.</a:t>
            </a:r>
          </a:p>
          <a:p>
            <a:r>
              <a:rPr lang="en-US" baseline="0" dirty="0"/>
              <a:t>There are a number of “phrases”.  Most of the easy to remember ones are rude.  </a:t>
            </a:r>
            <a:r>
              <a:rPr lang="en-US" baseline="0" dirty="0" err="1"/>
              <a:t>Bing’em</a:t>
            </a:r>
            <a:r>
              <a:rPr lang="en-US" baseline="0" dirty="0"/>
              <a:t>…..</a:t>
            </a:r>
          </a:p>
          <a:p>
            <a:endParaRPr lang="en-US" baseline="0" dirty="0"/>
          </a:p>
          <a:p>
            <a:r>
              <a:rPr lang="en-US" baseline="0" dirty="0"/>
              <a:t>Standard Values</a:t>
            </a:r>
          </a:p>
          <a:p>
            <a:endParaRPr lang="en-US" baseline="0" dirty="0"/>
          </a:p>
          <a:p>
            <a:r>
              <a:rPr lang="en-US" baseline="0" dirty="0"/>
              <a:t>Watt rating…..</a:t>
            </a:r>
          </a:p>
          <a:p>
            <a:endParaRPr lang="en-US" baseline="0" dirty="0"/>
          </a:p>
          <a:p>
            <a:r>
              <a:rPr lang="en-US" baseline="0" dirty="0"/>
              <a:t>Water analogy:</a:t>
            </a:r>
          </a:p>
          <a:p>
            <a:r>
              <a:rPr lang="en-US" baseline="0" dirty="0"/>
              <a:t>Pressure == Voltage</a:t>
            </a:r>
          </a:p>
          <a:p>
            <a:r>
              <a:rPr lang="en-US" baseline="0" dirty="0"/>
              <a:t>Flow == Current</a:t>
            </a:r>
          </a:p>
          <a:p>
            <a:endParaRPr lang="en-US" baseline="0" dirty="0"/>
          </a:p>
          <a:p>
            <a:r>
              <a:rPr lang="en-US" baseline="0" dirty="0"/>
              <a:t>Types:</a:t>
            </a:r>
          </a:p>
          <a:p>
            <a:r>
              <a:rPr lang="en-US" baseline="0" dirty="0"/>
              <a:t>Carbon Film: mention thickness controls the resistance.</a:t>
            </a:r>
          </a:p>
          <a:p>
            <a:r>
              <a:rPr lang="en-US" baseline="0" dirty="0"/>
              <a:t>Wire wound</a:t>
            </a:r>
          </a:p>
          <a:p>
            <a:r>
              <a:rPr lang="en-US" baseline="0" dirty="0"/>
              <a:t>Metal Film</a:t>
            </a:r>
          </a:p>
          <a:p>
            <a:r>
              <a:rPr lang="en-US" baseline="0" dirty="0"/>
              <a:t>Others…</a:t>
            </a:r>
          </a:p>
          <a:p>
            <a:endParaRPr lang="en-US" baseline="0" dirty="0"/>
          </a:p>
          <a:p>
            <a:r>
              <a:rPr lang="en-US" baseline="0" dirty="0"/>
              <a:t>Add Image of the </a:t>
            </a:r>
            <a:r>
              <a:rPr lang="en-US" baseline="0" dirty="0" err="1"/>
              <a:t>sparkfun</a:t>
            </a:r>
            <a:r>
              <a:rPr lang="en-US" baseline="0" dirty="0"/>
              <a:t> resistor page</a:t>
            </a:r>
          </a:p>
          <a:p>
            <a:endParaRPr lang="en-US" baseline="0" dirty="0"/>
          </a:p>
          <a:p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your own with a pencil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series and parallel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</a:t>
            </a:r>
            <a:r>
              <a:rPr lang="en-US" baseline="0" dirty="0"/>
              <a:t> Current with math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- Show 12v 3 LED in series need only 10mA calc resistance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Smoke a resistor.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68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https://learn.sparkfun.com/tutorials/resistors/all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Link to the resistor</a:t>
            </a:r>
            <a:r>
              <a:rPr lang="en-US" baseline="0" dirty="0"/>
              <a:t> page I found</a:t>
            </a:r>
          </a:p>
          <a:p>
            <a:endParaRPr lang="en-US" baseline="0" dirty="0"/>
          </a:p>
          <a:p>
            <a:r>
              <a:rPr lang="en-US" baseline="0" dirty="0"/>
              <a:t>Series vs. Parallel</a:t>
            </a:r>
          </a:p>
          <a:p>
            <a:endParaRPr lang="en-US" baseline="0" dirty="0"/>
          </a:p>
          <a:p>
            <a:r>
              <a:rPr lang="en-US" baseline="0" dirty="0"/>
              <a:t>How to read color code.</a:t>
            </a:r>
          </a:p>
          <a:p>
            <a:r>
              <a:rPr lang="en-US" baseline="0" dirty="0"/>
              <a:t>There are a number of “phrases”.  Most of the easy to remember ones are rude.  </a:t>
            </a:r>
            <a:r>
              <a:rPr lang="en-US" baseline="0" dirty="0" err="1"/>
              <a:t>Bing’em</a:t>
            </a:r>
            <a:r>
              <a:rPr lang="en-US" baseline="0" dirty="0"/>
              <a:t>…..</a:t>
            </a:r>
          </a:p>
          <a:p>
            <a:endParaRPr lang="en-US" baseline="0" dirty="0"/>
          </a:p>
          <a:p>
            <a:r>
              <a:rPr lang="en-US" baseline="0" dirty="0"/>
              <a:t>Standard Values</a:t>
            </a:r>
          </a:p>
          <a:p>
            <a:endParaRPr lang="en-US" baseline="0" dirty="0"/>
          </a:p>
          <a:p>
            <a:r>
              <a:rPr lang="en-US" baseline="0" dirty="0"/>
              <a:t>Watt rating…..</a:t>
            </a:r>
          </a:p>
          <a:p>
            <a:endParaRPr lang="en-US" baseline="0" dirty="0"/>
          </a:p>
          <a:p>
            <a:r>
              <a:rPr lang="en-US" baseline="0" dirty="0"/>
              <a:t>Water analogy:</a:t>
            </a:r>
          </a:p>
          <a:p>
            <a:r>
              <a:rPr lang="en-US" baseline="0" dirty="0"/>
              <a:t>Pressure == Voltage</a:t>
            </a:r>
          </a:p>
          <a:p>
            <a:r>
              <a:rPr lang="en-US" baseline="0" dirty="0"/>
              <a:t>Flow == Current</a:t>
            </a:r>
          </a:p>
          <a:p>
            <a:endParaRPr lang="en-US" baseline="0" dirty="0"/>
          </a:p>
          <a:p>
            <a:r>
              <a:rPr lang="en-US" baseline="0" dirty="0"/>
              <a:t>Types:</a:t>
            </a:r>
          </a:p>
          <a:p>
            <a:r>
              <a:rPr lang="en-US" baseline="0" dirty="0"/>
              <a:t>Carbon Film: mention thickness controls the resistance.</a:t>
            </a:r>
          </a:p>
          <a:p>
            <a:r>
              <a:rPr lang="en-US" baseline="0" dirty="0"/>
              <a:t>Wire wound</a:t>
            </a:r>
          </a:p>
          <a:p>
            <a:r>
              <a:rPr lang="en-US" baseline="0" dirty="0"/>
              <a:t>Metal Film</a:t>
            </a:r>
          </a:p>
          <a:p>
            <a:r>
              <a:rPr lang="en-US" baseline="0" dirty="0"/>
              <a:t>Others…</a:t>
            </a:r>
          </a:p>
          <a:p>
            <a:endParaRPr lang="en-US" baseline="0" dirty="0"/>
          </a:p>
          <a:p>
            <a:r>
              <a:rPr lang="en-US" baseline="0" dirty="0"/>
              <a:t>Add Image of the </a:t>
            </a:r>
            <a:r>
              <a:rPr lang="en-US" baseline="0" dirty="0" err="1"/>
              <a:t>sparkfun</a:t>
            </a:r>
            <a:r>
              <a:rPr lang="en-US" baseline="0" dirty="0"/>
              <a:t> resistor page</a:t>
            </a:r>
          </a:p>
          <a:p>
            <a:endParaRPr lang="en-US" baseline="0" dirty="0"/>
          </a:p>
          <a:p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your own with a pencil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series and parallel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</a:t>
            </a:r>
            <a:r>
              <a:rPr lang="en-US" baseline="0" dirty="0"/>
              <a:t> Current with math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- Show 12v 3 LED in series need only 10mA calc resistance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Smoke a resistor.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29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https://learn.sparkfun.com/tutorials/resistors/types-of-resistors</a:t>
            </a:r>
            <a:endParaRPr lang="en-US" dirty="0"/>
          </a:p>
          <a:p>
            <a:endParaRPr lang="en-US" dirty="0"/>
          </a:p>
          <a:p>
            <a:r>
              <a:rPr lang="en-US" dirty="0"/>
              <a:t>Link to the resistor</a:t>
            </a:r>
            <a:r>
              <a:rPr lang="en-US" baseline="0" dirty="0"/>
              <a:t> page I found</a:t>
            </a:r>
          </a:p>
          <a:p>
            <a:endParaRPr lang="en-US" baseline="0" dirty="0"/>
          </a:p>
          <a:p>
            <a:r>
              <a:rPr lang="en-US" baseline="0" dirty="0"/>
              <a:t>Series vs. Parallel</a:t>
            </a:r>
          </a:p>
          <a:p>
            <a:endParaRPr lang="en-US" baseline="0" dirty="0"/>
          </a:p>
          <a:p>
            <a:r>
              <a:rPr lang="en-US" baseline="0" dirty="0"/>
              <a:t>How to read color code.</a:t>
            </a:r>
          </a:p>
          <a:p>
            <a:r>
              <a:rPr lang="en-US" baseline="0" dirty="0"/>
              <a:t>There are a number of “phrases”.  Most of the easy to remember ones are rude.  </a:t>
            </a:r>
            <a:r>
              <a:rPr lang="en-US" baseline="0" dirty="0" err="1"/>
              <a:t>Bing’em</a:t>
            </a:r>
            <a:r>
              <a:rPr lang="en-US" baseline="0" dirty="0"/>
              <a:t>…..</a:t>
            </a:r>
          </a:p>
          <a:p>
            <a:endParaRPr lang="en-US" baseline="0" dirty="0"/>
          </a:p>
          <a:p>
            <a:r>
              <a:rPr lang="en-US" baseline="0" dirty="0"/>
              <a:t>Standard Values</a:t>
            </a:r>
          </a:p>
          <a:p>
            <a:endParaRPr lang="en-US" baseline="0" dirty="0"/>
          </a:p>
          <a:p>
            <a:r>
              <a:rPr lang="en-US" baseline="0" dirty="0"/>
              <a:t>Watt rating…..</a:t>
            </a:r>
          </a:p>
          <a:p>
            <a:endParaRPr lang="en-US" baseline="0" dirty="0"/>
          </a:p>
          <a:p>
            <a:r>
              <a:rPr lang="en-US" baseline="0" dirty="0"/>
              <a:t>Water analogy:</a:t>
            </a:r>
          </a:p>
          <a:p>
            <a:r>
              <a:rPr lang="en-US" baseline="0" dirty="0"/>
              <a:t>Pressure == Voltage</a:t>
            </a:r>
          </a:p>
          <a:p>
            <a:r>
              <a:rPr lang="en-US" baseline="0" dirty="0"/>
              <a:t>Flow == Current</a:t>
            </a:r>
          </a:p>
          <a:p>
            <a:endParaRPr lang="en-US" baseline="0" dirty="0"/>
          </a:p>
          <a:p>
            <a:r>
              <a:rPr lang="en-US" baseline="0" dirty="0"/>
              <a:t>Types:</a:t>
            </a:r>
          </a:p>
          <a:p>
            <a:r>
              <a:rPr lang="en-US" baseline="0" dirty="0"/>
              <a:t>Carbon Film: mention thickness controls the resistance.</a:t>
            </a:r>
          </a:p>
          <a:p>
            <a:r>
              <a:rPr lang="en-US" baseline="0" dirty="0"/>
              <a:t>Wire wound</a:t>
            </a:r>
          </a:p>
          <a:p>
            <a:r>
              <a:rPr lang="en-US" baseline="0" dirty="0"/>
              <a:t>Metal Film</a:t>
            </a:r>
          </a:p>
          <a:p>
            <a:r>
              <a:rPr lang="en-US" baseline="0" dirty="0"/>
              <a:t>Others…</a:t>
            </a:r>
          </a:p>
          <a:p>
            <a:endParaRPr lang="en-US" baseline="0" dirty="0"/>
          </a:p>
          <a:p>
            <a:r>
              <a:rPr lang="en-US" baseline="0" dirty="0"/>
              <a:t>Add Image of the </a:t>
            </a:r>
            <a:r>
              <a:rPr lang="en-US" baseline="0" dirty="0" err="1"/>
              <a:t>sparkfun</a:t>
            </a:r>
            <a:r>
              <a:rPr lang="en-US" baseline="0" dirty="0"/>
              <a:t> resistor page</a:t>
            </a:r>
          </a:p>
          <a:p>
            <a:endParaRPr lang="en-US" baseline="0" dirty="0"/>
          </a:p>
          <a:p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your own with a pencil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series and parallel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</a:t>
            </a:r>
            <a:r>
              <a:rPr lang="en-US" baseline="0" dirty="0"/>
              <a:t> Current with math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- Show 12v 3 LED in series need only 10mA calc resistance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Smoke a resistor.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55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learn.sparkfun.com/tutorials/resistors/types-of-resistors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learn.sparkfun.com/tutorials/light-emitting-diodes-leds?_ga=2.210060693.1848029933.1563380958-867789850.1562533539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learn.sparkfun.com/tutorials/i2c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forrestmims.co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7" Type="http://schemas.openxmlformats.org/officeDocument/2006/relationships/image" Target="../media/image4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jpg"/><Relationship Id="rId5" Type="http://schemas.openxmlformats.org/officeDocument/2006/relationships/image" Target="../media/image40.jpg"/><Relationship Id="rId4" Type="http://schemas.openxmlformats.org/officeDocument/2006/relationships/image" Target="../media/image51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fritzing.org/home/" TargetMode="External"/><Relationship Id="rId5" Type="http://schemas.openxmlformats.org/officeDocument/2006/relationships/image" Target="../media/image54.jpg"/><Relationship Id="rId4" Type="http://schemas.openxmlformats.org/officeDocument/2006/relationships/hyperlink" Target="https://www.autodesk.com/products/eagle/overview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fritzing.org/home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sparkfun.com/tutorials/light-emitting-diodes-leds" TargetMode="External"/><Relationship Id="rId13" Type="http://schemas.openxmlformats.org/officeDocument/2006/relationships/hyperlink" Target="http://fritzing.org/home/" TargetMode="External"/><Relationship Id="rId3" Type="http://schemas.openxmlformats.org/officeDocument/2006/relationships/hyperlink" Target="http://www.forrestmims.org/" TargetMode="External"/><Relationship Id="rId7" Type="http://schemas.openxmlformats.org/officeDocument/2006/relationships/hyperlink" Target="https://learn.sparkfun.com/tutorials/capacitors" TargetMode="External"/><Relationship Id="rId12" Type="http://schemas.openxmlformats.org/officeDocument/2006/relationships/hyperlink" Target="https://www.youtube.com/watch?v=6Maq5IyHSuc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.adafruit.com/breadboards-for-beginners?view=all" TargetMode="External"/><Relationship Id="rId11" Type="http://schemas.openxmlformats.org/officeDocument/2006/relationships/hyperlink" Target="https://www.hackster.io/pulcher/say-thanks-to-all-courteous-drivers-a2387a" TargetMode="External"/><Relationship Id="rId5" Type="http://schemas.openxmlformats.org/officeDocument/2006/relationships/hyperlink" Target="https://www.midcenturyradios.com/schematic.html" TargetMode="External"/><Relationship Id="rId15" Type="http://schemas.openxmlformats.org/officeDocument/2006/relationships/hyperlink" Target="https://learn.sparkfun.com/tutorials/resistors/all" TargetMode="External"/><Relationship Id="rId10" Type="http://schemas.openxmlformats.org/officeDocument/2006/relationships/hyperlink" Target="https://www.instructables.com/id/Flashing-LED-using-555-Timer/" TargetMode="External"/><Relationship Id="rId4" Type="http://schemas.openxmlformats.org/officeDocument/2006/relationships/hyperlink" Target="https://docs.google.com/file/d/0B5jcnBPSPWQyaTU1OW5NbVJQNW8/edit" TargetMode="External"/><Relationship Id="rId9" Type="http://schemas.openxmlformats.org/officeDocument/2006/relationships/hyperlink" Target="https://www.build-electronic-circuits.com/ohms-law/" TargetMode="External"/><Relationship Id="rId14" Type="http://schemas.openxmlformats.org/officeDocument/2006/relationships/hyperlink" Target="https://www.autodesk.com/products/eagle/overview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hyperlink" Target="https://learn.sparkfun.com/tutorials/resistors/types-of-resistors" TargetMode="External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2621E-D4FA-4A86-8B71-CCA6E345A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9163753" cy="1139574"/>
          </a:xfrm>
        </p:spPr>
        <p:txBody>
          <a:bodyPr/>
          <a:lstStyle/>
          <a:p>
            <a:r>
              <a:rPr lang="en-US" dirty="0"/>
              <a:t>Electronics for programmers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B5A8E9-DB8C-4C50-9162-1869CB498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0382" y="2261937"/>
            <a:ext cx="8791575" cy="1655762"/>
          </a:xfrm>
        </p:spPr>
        <p:txBody>
          <a:bodyPr/>
          <a:lstStyle/>
          <a:p>
            <a:r>
              <a:rPr lang="en-US" dirty="0"/>
              <a:t>This isn’t magic and it doesn’t take a rocket scientist to understand this stuff.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6352CC-CDF7-4086-968C-C2A66B915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501" y="3132870"/>
            <a:ext cx="1902117" cy="19082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34073F-6B52-4604-B660-1B7731260EBF}"/>
              </a:ext>
            </a:extLst>
          </p:cNvPr>
          <p:cNvSpPr/>
          <p:nvPr/>
        </p:nvSpPr>
        <p:spPr>
          <a:xfrm>
            <a:off x="2378925" y="3917699"/>
            <a:ext cx="827303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800" dirty="0"/>
              <a:t>Harold Pulcher (MVP)</a:t>
            </a:r>
          </a:p>
          <a:p>
            <a:r>
              <a:rPr lang="nb-NO" sz="2800" dirty="0"/>
              <a:t>@haroldpulcher</a:t>
            </a:r>
          </a:p>
          <a:p>
            <a:r>
              <a:rPr lang="nb-NO" sz="2800" dirty="0"/>
              <a:t>pulcher@pulcher.biz</a:t>
            </a:r>
          </a:p>
          <a:p>
            <a:r>
              <a:rPr lang="nb-NO" sz="2800" dirty="0"/>
              <a:t>https://www.youtube.com/user/hpulcher</a:t>
            </a:r>
          </a:p>
          <a:p>
            <a:r>
              <a:rPr lang="nb-NO" sz="2800" dirty="0"/>
              <a:t>https://github.com/pulcher/electronics-for-programers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0881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1DCA-EED6-4941-BDB5-28F2AFB0A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727" y="369554"/>
            <a:ext cx="9906000" cy="650206"/>
          </a:xfrm>
        </p:spPr>
        <p:txBody>
          <a:bodyPr/>
          <a:lstStyle/>
          <a:p>
            <a:r>
              <a:rPr lang="en-US" dirty="0"/>
              <a:t>What are all those Bands?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6A87645A-F4D7-40C9-BDFC-DD20D2481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279" y="1019760"/>
            <a:ext cx="6645442" cy="51254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3245223-207E-4040-99F3-3692B894EFE8}"/>
              </a:ext>
            </a:extLst>
          </p:cNvPr>
          <p:cNvSpPr/>
          <p:nvPr/>
        </p:nvSpPr>
        <p:spPr>
          <a:xfrm>
            <a:off x="1475215" y="6145234"/>
            <a:ext cx="92415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4"/>
              </a:rPr>
              <a:t>https://learn.sparkfun.com/tutorials/resistors/types-of-resistors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17344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1D5C8-C350-4211-9ACD-514F4B78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to Resist!!!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1DE392-DC05-47A1-8096-7D3FCABAED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01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FAB2B-5BD1-4A58-A50F-6FEE78A4D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04036"/>
            <a:ext cx="9906000" cy="614111"/>
          </a:xfrm>
        </p:spPr>
        <p:txBody>
          <a:bodyPr/>
          <a:lstStyle/>
          <a:p>
            <a:r>
              <a:rPr lang="en-US" dirty="0"/>
              <a:t>Use all the capacity you 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FBDDD-CCFE-42BA-8419-F07C6CDAA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635" y="1099337"/>
            <a:ext cx="5358730" cy="18920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4D586F-C27E-48F2-8E46-28BCE0D9C909}"/>
              </a:ext>
            </a:extLst>
          </p:cNvPr>
          <p:cNvSpPr txBox="1"/>
          <p:nvPr/>
        </p:nvSpPr>
        <p:spPr>
          <a:xfrm>
            <a:off x="2883880" y="3668997"/>
            <a:ext cx="64242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Unit of Measure: Farad</a:t>
            </a:r>
          </a:p>
          <a:p>
            <a:r>
              <a:rPr lang="en-US" sz="4800" dirty="0"/>
              <a:t>Rated: Voltage</a:t>
            </a:r>
          </a:p>
        </p:txBody>
      </p:sp>
    </p:spTree>
    <p:extLst>
      <p:ext uri="{BB962C8B-B14F-4D97-AF65-F5344CB8AC3E}">
        <p14:creationId xmlns:p14="http://schemas.microsoft.com/office/powerpoint/2010/main" val="3444929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FAB2B-5BD1-4A58-A50F-6FEE78A4D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04036"/>
            <a:ext cx="9906000" cy="614111"/>
          </a:xfrm>
        </p:spPr>
        <p:txBody>
          <a:bodyPr/>
          <a:lstStyle/>
          <a:p>
            <a:r>
              <a:rPr lang="en-US" dirty="0"/>
              <a:t>What do they look like?</a:t>
            </a:r>
          </a:p>
        </p:txBody>
      </p:sp>
      <p:pic>
        <p:nvPicPr>
          <p:cNvPr id="4" name="Picture 3" descr="A picture containing battery, object&#10;&#10;Description automatically generated">
            <a:extLst>
              <a:ext uri="{FF2B5EF4-FFF2-40B4-BE49-F238E27FC236}">
                <a16:creationId xmlns:a16="http://schemas.microsoft.com/office/drawing/2014/main" id="{1193E833-008D-48FB-849C-28210005D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800" y="992765"/>
            <a:ext cx="5474399" cy="36514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9A7C6B-1711-4E93-BE08-E0A0A465C6E9}"/>
              </a:ext>
            </a:extLst>
          </p:cNvPr>
          <p:cNvSpPr txBox="1"/>
          <p:nvPr/>
        </p:nvSpPr>
        <p:spPr>
          <a:xfrm>
            <a:off x="5007453" y="4644189"/>
            <a:ext cx="21770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Ceramic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Electrolytic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Film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Oil Filled</a:t>
            </a:r>
          </a:p>
        </p:txBody>
      </p:sp>
    </p:spTree>
    <p:extLst>
      <p:ext uri="{BB962C8B-B14F-4D97-AF65-F5344CB8AC3E}">
        <p14:creationId xmlns:p14="http://schemas.microsoft.com/office/powerpoint/2010/main" val="629491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FAB2B-5BD1-4A58-A50F-6FEE78A4D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04036"/>
            <a:ext cx="9906000" cy="614111"/>
          </a:xfrm>
        </p:spPr>
        <p:txBody>
          <a:bodyPr/>
          <a:lstStyle/>
          <a:p>
            <a:r>
              <a:rPr lang="en-US" dirty="0"/>
              <a:t>How are these used?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FBDDD-CCFE-42BA-8419-F07C6CDAA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635" y="1147463"/>
            <a:ext cx="5358730" cy="18920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E8D756-8E8B-4B73-BEB1-12FD36EAC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635" y="4447130"/>
            <a:ext cx="5358730" cy="18941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66BE50-CB7E-45B7-9036-A2485DF0B40F}"/>
              </a:ext>
            </a:extLst>
          </p:cNvPr>
          <p:cNvSpPr txBox="1"/>
          <p:nvPr/>
        </p:nvSpPr>
        <p:spPr>
          <a:xfrm>
            <a:off x="1902995" y="3254242"/>
            <a:ext cx="83860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Capacitors are very small capacity versions of Batteries.</a:t>
            </a:r>
          </a:p>
          <a:p>
            <a:pPr algn="ctr"/>
            <a:r>
              <a:rPr lang="en-US" sz="2800" dirty="0"/>
              <a:t>(</a:t>
            </a:r>
            <a:r>
              <a:rPr lang="en-US" sz="2800" dirty="0" err="1"/>
              <a:t>sorta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45307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FAB2B-5BD1-4A58-A50F-6FEE78A4D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874546"/>
            <a:ext cx="9906000" cy="614111"/>
          </a:xfrm>
        </p:spPr>
        <p:txBody>
          <a:bodyPr/>
          <a:lstStyle/>
          <a:p>
            <a:r>
              <a:rPr lang="en-US" dirty="0"/>
              <a:t>Pull out the overhead, let’s see a demo</a:t>
            </a:r>
          </a:p>
        </p:txBody>
      </p:sp>
    </p:spTree>
    <p:extLst>
      <p:ext uri="{BB962C8B-B14F-4D97-AF65-F5344CB8AC3E}">
        <p14:creationId xmlns:p14="http://schemas.microsoft.com/office/powerpoint/2010/main" val="2820788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F3737-AA5B-4394-98C9-C87B8A304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8415"/>
            <a:ext cx="9906000" cy="662237"/>
          </a:xfrm>
        </p:spPr>
        <p:txBody>
          <a:bodyPr/>
          <a:lstStyle/>
          <a:p>
            <a:r>
              <a:rPr lang="en-US" dirty="0"/>
              <a:t>Diodes</a:t>
            </a:r>
            <a:r>
              <a:rPr lang="en-US" baseline="0" dirty="0"/>
              <a:t> and one-way streets</a:t>
            </a:r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5258B48-D7F3-4B18-80D2-D6CA94B11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051" y="1194574"/>
            <a:ext cx="1384127" cy="1130159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719C456-D98B-4446-A404-A2891C6BE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463" y="1194574"/>
            <a:ext cx="4723809" cy="17015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D48247-3747-4AF5-97BA-9DFB8D7BCFA9}"/>
              </a:ext>
            </a:extLst>
          </p:cNvPr>
          <p:cNvSpPr txBox="1"/>
          <p:nvPr/>
        </p:nvSpPr>
        <p:spPr>
          <a:xfrm>
            <a:off x="2613170" y="3748438"/>
            <a:ext cx="69656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Rated on: Forward Current and Reverse Voltage</a:t>
            </a:r>
          </a:p>
        </p:txBody>
      </p:sp>
    </p:spTree>
    <p:extLst>
      <p:ext uri="{BB962C8B-B14F-4D97-AF65-F5344CB8AC3E}">
        <p14:creationId xmlns:p14="http://schemas.microsoft.com/office/powerpoint/2010/main" val="4155400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F3737-AA5B-4394-98C9-C87B8A304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668" y="1630028"/>
            <a:ext cx="7110663" cy="662237"/>
          </a:xfrm>
        </p:spPr>
        <p:txBody>
          <a:bodyPr/>
          <a:lstStyle/>
          <a:p>
            <a:r>
              <a:rPr lang="en-US" dirty="0"/>
              <a:t>I must see Blinky things now!!!!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687523B-EE11-442D-A0B2-9B20AE6DC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499" y="2558673"/>
            <a:ext cx="8255000" cy="30607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99F0C3-BE55-4BE5-B1B0-92F3990FFA09}"/>
              </a:ext>
            </a:extLst>
          </p:cNvPr>
          <p:cNvSpPr/>
          <p:nvPr/>
        </p:nvSpPr>
        <p:spPr>
          <a:xfrm>
            <a:off x="1572126" y="5885781"/>
            <a:ext cx="90477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hlinkClick r:id="rId4"/>
              </a:rPr>
              <a:t>https://learn.sparkfun.com/tutorials/light-emitting-diodes-leds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56551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68E7E1-4533-4541-8837-242EC411F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lets talk math…</a:t>
            </a:r>
          </a:p>
        </p:txBody>
      </p: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2BD6053B-78C4-48DA-BDE6-DA8E4EBC9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489" y="2514600"/>
            <a:ext cx="1838325" cy="1485900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B5AA0BDF-2F71-46BE-A249-39BF673E4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949" y="2514600"/>
            <a:ext cx="1838325" cy="14859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3F7DBC6-2A0A-492F-8570-F622EDC01FB0}"/>
              </a:ext>
            </a:extLst>
          </p:cNvPr>
          <p:cNvSpPr txBox="1"/>
          <p:nvPr/>
        </p:nvSpPr>
        <p:spPr>
          <a:xfrm>
            <a:off x="2233377" y="4127212"/>
            <a:ext cx="2888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Voltage Triangle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FE9146-66D7-43A4-9811-6E9108E522A3}"/>
              </a:ext>
            </a:extLst>
          </p:cNvPr>
          <p:cNvSpPr txBox="1"/>
          <p:nvPr/>
        </p:nvSpPr>
        <p:spPr>
          <a:xfrm>
            <a:off x="6524544" y="4127212"/>
            <a:ext cx="2595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Power Triangle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83EAC6-B06E-4B52-B17E-023DD4F78FF0}"/>
              </a:ext>
            </a:extLst>
          </p:cNvPr>
          <p:cNvSpPr txBox="1"/>
          <p:nvPr/>
        </p:nvSpPr>
        <p:spPr>
          <a:xfrm>
            <a:off x="2870411" y="4982170"/>
            <a:ext cx="16144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 = Voltage</a:t>
            </a:r>
          </a:p>
          <a:p>
            <a:r>
              <a:rPr lang="en-US" dirty="0"/>
              <a:t>I = Current</a:t>
            </a:r>
          </a:p>
          <a:p>
            <a:r>
              <a:rPr lang="en-US" dirty="0"/>
              <a:t>R = Resistance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1E49E6-646B-445B-8091-56D2B7BFB07E}"/>
              </a:ext>
            </a:extLst>
          </p:cNvPr>
          <p:cNvSpPr txBox="1"/>
          <p:nvPr/>
        </p:nvSpPr>
        <p:spPr>
          <a:xfrm>
            <a:off x="7014871" y="4982170"/>
            <a:ext cx="16144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 = Voltage</a:t>
            </a:r>
          </a:p>
          <a:p>
            <a:r>
              <a:rPr lang="en-US" dirty="0"/>
              <a:t>I = Current</a:t>
            </a:r>
          </a:p>
          <a:p>
            <a:r>
              <a:rPr lang="en-US" dirty="0"/>
              <a:t>P = Watts</a:t>
            </a:r>
          </a:p>
        </p:txBody>
      </p:sp>
    </p:spTree>
    <p:extLst>
      <p:ext uri="{BB962C8B-B14F-4D97-AF65-F5344CB8AC3E}">
        <p14:creationId xmlns:p14="http://schemas.microsoft.com/office/powerpoint/2010/main" val="610099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66887-1B7B-4BCC-AA84-C378C5675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Smoke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FF726-2DB5-49A1-BCA9-FEFDB3654A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see if this voltage thing really works!</a:t>
            </a:r>
          </a:p>
        </p:txBody>
      </p:sp>
    </p:spTree>
    <p:extLst>
      <p:ext uri="{BB962C8B-B14F-4D97-AF65-F5344CB8AC3E}">
        <p14:creationId xmlns:p14="http://schemas.microsoft.com/office/powerpoint/2010/main" val="1763057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27" y="2817948"/>
            <a:ext cx="10323094" cy="611052"/>
          </a:xfrm>
        </p:spPr>
        <p:txBody>
          <a:bodyPr/>
          <a:lstStyle/>
          <a:p>
            <a:r>
              <a:rPr lang="en-US" dirty="0"/>
              <a:t>I have a Question….</a:t>
            </a:r>
          </a:p>
        </p:txBody>
      </p:sp>
    </p:spTree>
    <p:extLst>
      <p:ext uri="{BB962C8B-B14F-4D97-AF65-F5344CB8AC3E}">
        <p14:creationId xmlns:p14="http://schemas.microsoft.com/office/powerpoint/2010/main" val="1827640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9E192-664C-43F8-92DF-7E02BD68D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31" y="167942"/>
            <a:ext cx="9348537" cy="710363"/>
          </a:xfrm>
        </p:spPr>
        <p:txBody>
          <a:bodyPr/>
          <a:lstStyle/>
          <a:p>
            <a:r>
              <a:rPr lang="en-US" dirty="0"/>
              <a:t>Do we still</a:t>
            </a:r>
            <a:r>
              <a:rPr lang="en-US" baseline="0" dirty="0"/>
              <a:t> Need Transistors?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071257-FCC8-4D33-8251-1B4A8FFF35F9}"/>
              </a:ext>
            </a:extLst>
          </p:cNvPr>
          <p:cNvSpPr txBox="1"/>
          <p:nvPr/>
        </p:nvSpPr>
        <p:spPr>
          <a:xfrm>
            <a:off x="2180875" y="4276089"/>
            <a:ext cx="78302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Rated on: Forward Current, Reverse Voltage, and a couple more things….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89EED4-C488-40E7-A054-AAAF5E0AC65C}"/>
              </a:ext>
            </a:extLst>
          </p:cNvPr>
          <p:cNvSpPr txBox="1"/>
          <p:nvPr/>
        </p:nvSpPr>
        <p:spPr>
          <a:xfrm>
            <a:off x="5153017" y="6010327"/>
            <a:ext cx="1885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Look familiar?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D6ECDA-ACCA-4D9A-8157-80B26925E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2504" y="838926"/>
            <a:ext cx="4946983" cy="347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454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F65FC-7A22-450F-AD49-3C91F4E08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please show me the transistors doing their thing…..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94091-ACF9-4A6A-B824-F4D1358B31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865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AAC7-5A98-492B-87BE-1EE858FE4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889" y="324353"/>
            <a:ext cx="9386221" cy="626142"/>
          </a:xfrm>
        </p:spPr>
        <p:txBody>
          <a:bodyPr/>
          <a:lstStyle/>
          <a:p>
            <a:r>
              <a:rPr lang="en-US" dirty="0"/>
              <a:t>Let get digital Baby!!!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D70A73-28AC-4363-B23C-33DCA7D65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815" y="1404644"/>
            <a:ext cx="8238369" cy="482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90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F65FC-7A22-450F-AD49-3C91F4E08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is a lie…. </a:t>
            </a:r>
            <a:r>
              <a:rPr lang="en-US" dirty="0" err="1"/>
              <a:t>Sorta</a:t>
            </a:r>
            <a:r>
              <a:rPr lang="en-US" dirty="0"/>
              <a:t>….  Lets talk…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94091-ACF9-4A6A-B824-F4D1358B31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902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AAC7-5A98-492B-87BE-1EE858FE4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889" y="324353"/>
            <a:ext cx="9386221" cy="626142"/>
          </a:xfrm>
        </p:spPr>
        <p:txBody>
          <a:bodyPr/>
          <a:lstStyle/>
          <a:p>
            <a:r>
              <a:rPr lang="en-US" dirty="0"/>
              <a:t>My first digital circuit</a:t>
            </a:r>
          </a:p>
        </p:txBody>
      </p:sp>
      <p:pic>
        <p:nvPicPr>
          <p:cNvPr id="4" name="Picture 3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81591912-CD9D-4E0D-BE41-1FE929785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449" y="898911"/>
            <a:ext cx="4750707" cy="2619875"/>
          </a:xfrm>
          <a:prstGeom prst="rect">
            <a:avLst/>
          </a:prstGeom>
        </p:spPr>
      </p:pic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46C21DF4-F6C1-48D7-AC69-E2283636F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944" y="952914"/>
            <a:ext cx="3585411" cy="2689058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ECC5E308-68B6-4A42-8392-B267EAAC5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8920" y="4023361"/>
            <a:ext cx="4191799" cy="2619875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169B91-D3A4-41E5-BB09-EAD451B6A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3028" y="3765158"/>
            <a:ext cx="4319817" cy="287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603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F4144-9773-470E-A0E2-62F93B60D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51505"/>
            <a:ext cx="9906000" cy="614111"/>
          </a:xfrm>
        </p:spPr>
        <p:txBody>
          <a:bodyPr/>
          <a:lstStyle/>
          <a:p>
            <a:r>
              <a:rPr lang="en-US" dirty="0"/>
              <a:t>When</a:t>
            </a:r>
            <a:r>
              <a:rPr lang="en-US" baseline="0" dirty="0"/>
              <a:t> the buss comes in, Everyone Rides!!!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12F552-7301-43FA-9D81-860B8D844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775" y="1138953"/>
            <a:ext cx="4270450" cy="1409478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8F2CE3-9D55-425C-84BD-DD9D813A6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57" y="2721768"/>
            <a:ext cx="5779544" cy="3338946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B1F556-0515-40E8-BE4D-CC4EF83DC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858" y="2721768"/>
            <a:ext cx="5558092" cy="33389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8A99FF-F675-4D81-AEC8-B859DD16E4C6}"/>
              </a:ext>
            </a:extLst>
          </p:cNvPr>
          <p:cNvSpPr txBox="1"/>
          <p:nvPr/>
        </p:nvSpPr>
        <p:spPr>
          <a:xfrm>
            <a:off x="2508397" y="1489749"/>
            <a:ext cx="1395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Serial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F14911-2FA2-4D6B-BA26-9E334F96313D}"/>
              </a:ext>
            </a:extLst>
          </p:cNvPr>
          <p:cNvSpPr txBox="1"/>
          <p:nvPr/>
        </p:nvSpPr>
        <p:spPr>
          <a:xfrm>
            <a:off x="2761223" y="6012588"/>
            <a:ext cx="8900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SPI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B4FC13-D008-4032-8249-75F0AA605868}"/>
              </a:ext>
            </a:extLst>
          </p:cNvPr>
          <p:cNvSpPr txBox="1"/>
          <p:nvPr/>
        </p:nvSpPr>
        <p:spPr>
          <a:xfrm>
            <a:off x="8578900" y="6036651"/>
            <a:ext cx="890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I2C</a:t>
            </a:r>
          </a:p>
        </p:txBody>
      </p:sp>
    </p:spTree>
    <p:extLst>
      <p:ext uri="{BB962C8B-B14F-4D97-AF65-F5344CB8AC3E}">
        <p14:creationId xmlns:p14="http://schemas.microsoft.com/office/powerpoint/2010/main" val="3424997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F4144-9773-470E-A0E2-62F93B60D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51505"/>
            <a:ext cx="9906000" cy="614111"/>
          </a:xfrm>
        </p:spPr>
        <p:txBody>
          <a:bodyPr/>
          <a:lstStyle/>
          <a:p>
            <a:r>
              <a:rPr lang="en-US" dirty="0"/>
              <a:t>How does this relate to the other stuff?</a:t>
            </a:r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FC9C8B6-A07A-4BE9-A14C-AA580EED4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193" y="1100438"/>
            <a:ext cx="9131614" cy="46571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3E6A47-5490-44FA-AF6E-79BBC564A64F}"/>
              </a:ext>
            </a:extLst>
          </p:cNvPr>
          <p:cNvSpPr/>
          <p:nvPr/>
        </p:nvSpPr>
        <p:spPr>
          <a:xfrm>
            <a:off x="1963152" y="5892383"/>
            <a:ext cx="82656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hlinkClick r:id="rId4"/>
              </a:rPr>
              <a:t>https://learn.sparkfun.com/tutorials/i2c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61117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E9FB8-E4B4-424B-A549-1AC16C3A7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</a:t>
            </a:r>
            <a:r>
              <a:rPr lang="en-US" baseline="0" dirty="0"/>
              <a:t> to the Voltage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5A3A-45F0-4211-94BA-071CEA9F1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779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8FD2-515A-44F4-9DE8-FE831EC61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that we know all of this……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A033A-1026-4EA3-A3F0-0242B5750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Lets use it all at once!!!</a:t>
            </a:r>
          </a:p>
        </p:txBody>
      </p:sp>
    </p:spTree>
    <p:extLst>
      <p:ext uri="{BB962C8B-B14F-4D97-AF65-F5344CB8AC3E}">
        <p14:creationId xmlns:p14="http://schemas.microsoft.com/office/powerpoint/2010/main" val="786458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8FD2-515A-44F4-9DE8-FE831EC6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600" y="348416"/>
            <a:ext cx="6510673" cy="614111"/>
          </a:xfrm>
        </p:spPr>
        <p:txBody>
          <a:bodyPr/>
          <a:lstStyle/>
          <a:p>
            <a:r>
              <a:rPr lang="en-US" dirty="0"/>
              <a:t>What’s in the black box….</a:t>
            </a:r>
          </a:p>
        </p:txBody>
      </p:sp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2BAAC1C3-81DC-47FF-9794-49E51033C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44" y="893088"/>
            <a:ext cx="9959720" cy="561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762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E67389A-DB54-4763-BC7D-EE68D290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060" y="194616"/>
            <a:ext cx="8715511" cy="704042"/>
          </a:xfrm>
        </p:spPr>
        <p:txBody>
          <a:bodyPr/>
          <a:lstStyle/>
          <a:p>
            <a:r>
              <a:rPr lang="en-US" dirty="0"/>
              <a:t>How I got my Start…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17EAEA-1225-4BAF-A01F-A3646F7F6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232" y="1123692"/>
            <a:ext cx="6887536" cy="36962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784D972-2812-4529-A199-B5A092B2830A}"/>
              </a:ext>
            </a:extLst>
          </p:cNvPr>
          <p:cNvSpPr/>
          <p:nvPr/>
        </p:nvSpPr>
        <p:spPr>
          <a:xfrm>
            <a:off x="2772241" y="5026422"/>
            <a:ext cx="65331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hlinkClick r:id="rId4"/>
              </a:rPr>
              <a:t>https://www.forrestmims.com/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676734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8FD2-515A-44F4-9DE8-FE831EC6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600" y="348416"/>
            <a:ext cx="10108116" cy="614111"/>
          </a:xfrm>
        </p:spPr>
        <p:txBody>
          <a:bodyPr>
            <a:normAutofit fontScale="90000"/>
          </a:bodyPr>
          <a:lstStyle/>
          <a:p>
            <a:r>
              <a:rPr lang="en-US" dirty="0"/>
              <a:t>Huh? I don’t see any of the parts we talked about?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D2653A-A02B-4892-B641-4EFEDC7B6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816" y="962527"/>
            <a:ext cx="7499684" cy="562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17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27" y="2817948"/>
            <a:ext cx="3019926" cy="611052"/>
          </a:xfrm>
        </p:spPr>
        <p:txBody>
          <a:bodyPr/>
          <a:lstStyle/>
          <a:p>
            <a:r>
              <a:rPr lang="en-US" dirty="0"/>
              <a:t>Basic tools</a:t>
            </a:r>
          </a:p>
        </p:txBody>
      </p:sp>
    </p:spTree>
    <p:extLst>
      <p:ext uri="{BB962C8B-B14F-4D97-AF65-F5344CB8AC3E}">
        <p14:creationId xmlns:p14="http://schemas.microsoft.com/office/powerpoint/2010/main" val="2468332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9977"/>
            <a:ext cx="9906000" cy="611052"/>
          </a:xfrm>
        </p:spPr>
        <p:txBody>
          <a:bodyPr/>
          <a:lstStyle/>
          <a:p>
            <a:r>
              <a:rPr lang="en-US" dirty="0"/>
              <a:t>Essential tools</a:t>
            </a:r>
          </a:p>
        </p:txBody>
      </p:sp>
      <p:pic>
        <p:nvPicPr>
          <p:cNvPr id="14" name="Picture 13" descr="A picture containing device&#10;&#10;Description automatically generated">
            <a:extLst>
              <a:ext uri="{FF2B5EF4-FFF2-40B4-BE49-F238E27FC236}">
                <a16:creationId xmlns:a16="http://schemas.microsoft.com/office/drawing/2014/main" id="{93E4874A-8634-4A3A-AB2D-CF816A8F4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447" y="1086331"/>
            <a:ext cx="2559237" cy="2559237"/>
          </a:xfrm>
          <a:prstGeom prst="rect">
            <a:avLst/>
          </a:prstGeom>
        </p:spPr>
      </p:pic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A6B9D8C9-64E4-48DC-8E14-5E72E7DB1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758" y="3408688"/>
            <a:ext cx="7748337" cy="309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33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9977"/>
            <a:ext cx="9906000" cy="611052"/>
          </a:xfrm>
        </p:spPr>
        <p:txBody>
          <a:bodyPr/>
          <a:lstStyle/>
          <a:p>
            <a:r>
              <a:rPr lang="en-US" dirty="0"/>
              <a:t>The Rest</a:t>
            </a:r>
          </a:p>
        </p:txBody>
      </p:sp>
      <p:pic>
        <p:nvPicPr>
          <p:cNvPr id="7" name="Picture 6" descr="A picture containing clock, sky&#10;&#10;Description automatically generated">
            <a:extLst>
              <a:ext uri="{FF2B5EF4-FFF2-40B4-BE49-F238E27FC236}">
                <a16:creationId xmlns:a16="http://schemas.microsoft.com/office/drawing/2014/main" id="{957CB72A-066F-4A54-8847-3B6BC97E6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39" y="1228625"/>
            <a:ext cx="2841988" cy="2841988"/>
          </a:xfrm>
          <a:prstGeom prst="rect">
            <a:avLst/>
          </a:prstGeom>
        </p:spPr>
      </p:pic>
      <p:pic>
        <p:nvPicPr>
          <p:cNvPr id="8" name="Picture 7" descr="A picture containing table, indoor&#10;&#10;Description automatically generated">
            <a:extLst>
              <a:ext uri="{FF2B5EF4-FFF2-40B4-BE49-F238E27FC236}">
                <a16:creationId xmlns:a16="http://schemas.microsoft.com/office/drawing/2014/main" id="{4A90F094-ED0F-48FA-9280-ECCF0BD04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253" y="4401682"/>
            <a:ext cx="2583503" cy="19389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1F1281-6BDE-4254-A094-AC042F00BE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5141" y="1114883"/>
            <a:ext cx="3510808" cy="2634916"/>
          </a:xfrm>
          <a:prstGeom prst="rect">
            <a:avLst/>
          </a:prstGeom>
        </p:spPr>
      </p:pic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9F66485C-2376-4DB3-B8DB-5FB5419C8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8064" y="794084"/>
            <a:ext cx="3867358" cy="2902512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01BA06E7-D0C5-46A2-9485-4AA0E0D5E8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8431" y="3749799"/>
            <a:ext cx="3662481" cy="274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2143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9977"/>
            <a:ext cx="9906000" cy="611052"/>
          </a:xfrm>
        </p:spPr>
        <p:txBody>
          <a:bodyPr/>
          <a:lstStyle/>
          <a:p>
            <a:r>
              <a:rPr lang="en-US" dirty="0"/>
              <a:t>Digital </a:t>
            </a:r>
            <a:r>
              <a:rPr lang="en-US" dirty="0" err="1"/>
              <a:t>MultiMeter</a:t>
            </a:r>
            <a:r>
              <a:rPr lang="en-US" dirty="0"/>
              <a:t> - DMM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138C4D-7A97-4F4A-88A6-EE73F89F8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951" y="1086331"/>
            <a:ext cx="4105602" cy="4105602"/>
          </a:xfrm>
          <a:prstGeom prst="rect">
            <a:avLst/>
          </a:prstGeom>
        </p:spPr>
      </p:pic>
      <p:pic>
        <p:nvPicPr>
          <p:cNvPr id="14" name="Picture 13" descr="A picture containing device&#10;&#10;Description automatically generated">
            <a:extLst>
              <a:ext uri="{FF2B5EF4-FFF2-40B4-BE49-F238E27FC236}">
                <a16:creationId xmlns:a16="http://schemas.microsoft.com/office/drawing/2014/main" id="{93E4874A-8634-4A3A-AB2D-CF816A8F4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447" y="1086331"/>
            <a:ext cx="4105602" cy="41056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499BF0-A03E-4BFE-9022-05F50AA1D9B9}"/>
              </a:ext>
            </a:extLst>
          </p:cNvPr>
          <p:cNvSpPr txBox="1"/>
          <p:nvPr/>
        </p:nvSpPr>
        <p:spPr>
          <a:xfrm>
            <a:off x="3053166" y="5749871"/>
            <a:ext cx="1611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91.75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226824-A397-470A-98E8-920D4AA3D6D0}"/>
              </a:ext>
            </a:extLst>
          </p:cNvPr>
          <p:cNvSpPr txBox="1"/>
          <p:nvPr/>
        </p:nvSpPr>
        <p:spPr>
          <a:xfrm>
            <a:off x="7709840" y="5587003"/>
            <a:ext cx="1611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6.39</a:t>
            </a:r>
          </a:p>
        </p:txBody>
      </p:sp>
    </p:spTree>
    <p:extLst>
      <p:ext uri="{BB962C8B-B14F-4D97-AF65-F5344CB8AC3E}">
        <p14:creationId xmlns:p14="http://schemas.microsoft.com/office/powerpoint/2010/main" val="2766180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9977"/>
            <a:ext cx="9906000" cy="611052"/>
          </a:xfrm>
        </p:spPr>
        <p:txBody>
          <a:bodyPr/>
          <a:lstStyle/>
          <a:p>
            <a:r>
              <a:rPr lang="en-US" dirty="0"/>
              <a:t>Power Source</a:t>
            </a:r>
          </a:p>
        </p:txBody>
      </p:sp>
      <p:pic>
        <p:nvPicPr>
          <p:cNvPr id="4" name="Picture 3" descr="A picture containing clock, sky&#10;&#10;Description automatically generated">
            <a:extLst>
              <a:ext uri="{FF2B5EF4-FFF2-40B4-BE49-F238E27FC236}">
                <a16:creationId xmlns:a16="http://schemas.microsoft.com/office/drawing/2014/main" id="{7A1A5A2A-E349-48F5-8923-A1EC890A3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034" y="961029"/>
            <a:ext cx="4079929" cy="4079929"/>
          </a:xfrm>
          <a:prstGeom prst="rect">
            <a:avLst/>
          </a:prstGeom>
        </p:spPr>
      </p:pic>
      <p:pic>
        <p:nvPicPr>
          <p:cNvPr id="11" name="Picture 10" descr="A circuit board&#10;&#10;Description automatically generated">
            <a:extLst>
              <a:ext uri="{FF2B5EF4-FFF2-40B4-BE49-F238E27FC236}">
                <a16:creationId xmlns:a16="http://schemas.microsoft.com/office/drawing/2014/main" id="{93E183F5-91F0-4C53-94E4-CB05F4FFC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655" y="721545"/>
            <a:ext cx="2578853" cy="2578853"/>
          </a:xfrm>
          <a:prstGeom prst="rect">
            <a:avLst/>
          </a:prstGeom>
        </p:spPr>
      </p:pic>
      <p:pic>
        <p:nvPicPr>
          <p:cNvPr id="13" name="Picture 12" descr="A close up of a screen&#10;&#10;Description automatically generated">
            <a:extLst>
              <a:ext uri="{FF2B5EF4-FFF2-40B4-BE49-F238E27FC236}">
                <a16:creationId xmlns:a16="http://schemas.microsoft.com/office/drawing/2014/main" id="{720F58C0-8011-46A2-B328-E1EA965F1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1147" y="3797084"/>
            <a:ext cx="2293017" cy="2866271"/>
          </a:xfrm>
          <a:prstGeom prst="rect">
            <a:avLst/>
          </a:prstGeom>
        </p:spPr>
      </p:pic>
      <p:pic>
        <p:nvPicPr>
          <p:cNvPr id="15" name="Picture 14" descr="A close up of a device&#10;&#10;Description automatically generated">
            <a:extLst>
              <a:ext uri="{FF2B5EF4-FFF2-40B4-BE49-F238E27FC236}">
                <a16:creationId xmlns:a16="http://schemas.microsoft.com/office/drawing/2014/main" id="{800BBBC8-7F44-4DE5-9666-BA08A0DFAD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7081" y="2809067"/>
            <a:ext cx="4062582" cy="304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106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9977"/>
            <a:ext cx="9906000" cy="611052"/>
          </a:xfrm>
        </p:spPr>
        <p:txBody>
          <a:bodyPr/>
          <a:lstStyle/>
          <a:p>
            <a:r>
              <a:rPr lang="en-US" dirty="0"/>
              <a:t>Breadboard</a:t>
            </a:r>
          </a:p>
        </p:txBody>
      </p:sp>
      <p:pic>
        <p:nvPicPr>
          <p:cNvPr id="4" name="Picture 3" descr="A wooden table&#10;&#10;Description automatically generated">
            <a:extLst>
              <a:ext uri="{FF2B5EF4-FFF2-40B4-BE49-F238E27FC236}">
                <a16:creationId xmlns:a16="http://schemas.microsoft.com/office/drawing/2014/main" id="{577B192C-73FC-4156-9B3A-F1DAF8060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611" y="1160351"/>
            <a:ext cx="6069962" cy="4537297"/>
          </a:xfrm>
          <a:prstGeom prst="rect">
            <a:avLst/>
          </a:prstGeom>
        </p:spPr>
      </p:pic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B960A009-7426-4FC4-8746-59E5446C5A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07" r="17307"/>
          <a:stretch/>
        </p:blipFill>
        <p:spPr>
          <a:xfrm>
            <a:off x="3110872" y="961029"/>
            <a:ext cx="4663440" cy="5317856"/>
          </a:xfrm>
          <a:prstGeom prst="rect">
            <a:avLst/>
          </a:prstGeom>
        </p:spPr>
      </p:pic>
      <p:pic>
        <p:nvPicPr>
          <p:cNvPr id="12" name="Picture 11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E762341-8FD0-4E77-967C-4A0ABBE2C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572081"/>
            <a:ext cx="9329223" cy="3731689"/>
          </a:xfrm>
          <a:prstGeom prst="rect">
            <a:avLst/>
          </a:prstGeom>
        </p:spPr>
      </p:pic>
      <p:pic>
        <p:nvPicPr>
          <p:cNvPr id="14" name="Picture 13" descr="A screen shot of a computer&#10;&#10;Description automatically generated">
            <a:extLst>
              <a:ext uri="{FF2B5EF4-FFF2-40B4-BE49-F238E27FC236}">
                <a16:creationId xmlns:a16="http://schemas.microsoft.com/office/drawing/2014/main" id="{A93056AB-00CD-418B-AD75-E049F7903D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078" t="10285" r="9684" b="11064"/>
          <a:stretch/>
        </p:blipFill>
        <p:spPr>
          <a:xfrm>
            <a:off x="2135341" y="961029"/>
            <a:ext cx="7344540" cy="576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9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able, indoor&#10;&#10;Description automatically generated">
            <a:extLst>
              <a:ext uri="{FF2B5EF4-FFF2-40B4-BE49-F238E27FC236}">
                <a16:creationId xmlns:a16="http://schemas.microsoft.com/office/drawing/2014/main" id="{67E09685-00A1-4A81-8744-E5F293749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330" y="2974367"/>
            <a:ext cx="3912670" cy="29365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9977"/>
            <a:ext cx="9906000" cy="611052"/>
          </a:xfrm>
        </p:spPr>
        <p:txBody>
          <a:bodyPr/>
          <a:lstStyle/>
          <a:p>
            <a:r>
              <a:rPr lang="en-US" dirty="0"/>
              <a:t>Wire and Things to Cut Wires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759F7D-359F-4C20-974D-CB716C34F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67" y="1094874"/>
            <a:ext cx="3510808" cy="2634916"/>
          </a:xfrm>
          <a:prstGeom prst="rect">
            <a:avLst/>
          </a:prstGeom>
        </p:spPr>
      </p:pic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973A09E6-4960-43EB-AA61-A09E191F48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138" y="862607"/>
            <a:ext cx="4593864" cy="3447766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5C57D832-EE6F-4298-A73B-D145B9BB4C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1610" y="3591892"/>
            <a:ext cx="3662481" cy="274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194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ircuit board&#10;&#10;Description automatically generated">
            <a:extLst>
              <a:ext uri="{FF2B5EF4-FFF2-40B4-BE49-F238E27FC236}">
                <a16:creationId xmlns:a16="http://schemas.microsoft.com/office/drawing/2014/main" id="{A08B19BB-E23B-4E24-A92F-130B78B57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038" y="1370987"/>
            <a:ext cx="6164194" cy="25156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9977"/>
            <a:ext cx="9906000" cy="611052"/>
          </a:xfrm>
        </p:spPr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3F3B6D-DC5F-47A2-9F29-F96A5EF92963}"/>
              </a:ext>
            </a:extLst>
          </p:cNvPr>
          <p:cNvSpPr/>
          <p:nvPr/>
        </p:nvSpPr>
        <p:spPr>
          <a:xfrm>
            <a:off x="2741519" y="786212"/>
            <a:ext cx="90116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hlinkClick r:id="rId4"/>
              </a:rPr>
              <a:t>https://www.autodesk.com/products/eagle/overview</a:t>
            </a:r>
            <a:endParaRPr lang="en-US" sz="3200" dirty="0"/>
          </a:p>
        </p:txBody>
      </p:sp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B3A7029C-C969-4E08-9909-2C2C31F83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99" y="2377363"/>
            <a:ext cx="4480921" cy="32553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692C56-23D0-45A7-8CFF-6733CDC02F63}"/>
              </a:ext>
            </a:extLst>
          </p:cNvPr>
          <p:cNvSpPr/>
          <p:nvPr/>
        </p:nvSpPr>
        <p:spPr>
          <a:xfrm>
            <a:off x="1256636" y="5632733"/>
            <a:ext cx="51722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hlinkClick r:id="rId6"/>
              </a:rPr>
              <a:t>http://fritzing.org/home/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65204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9977"/>
            <a:ext cx="9906000" cy="611052"/>
          </a:xfrm>
        </p:spPr>
        <p:txBody>
          <a:bodyPr/>
          <a:lstStyle/>
          <a:p>
            <a:r>
              <a:rPr lang="en-US" dirty="0"/>
              <a:t>Fritzing</a:t>
            </a:r>
          </a:p>
        </p:txBody>
      </p:sp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0C4D4BB4-434D-47CD-8273-6CD800949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813" y="974035"/>
            <a:ext cx="6758374" cy="490993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BDDF232-62D5-4868-A7A2-02DB5C13C21A}"/>
              </a:ext>
            </a:extLst>
          </p:cNvPr>
          <p:cNvSpPr/>
          <p:nvPr/>
        </p:nvSpPr>
        <p:spPr>
          <a:xfrm>
            <a:off x="3509880" y="5970930"/>
            <a:ext cx="51722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hlinkClick r:id="rId4"/>
              </a:rPr>
              <a:t>http://fritzing.org/home/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92841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E67389A-DB54-4763-BC7D-EE68D290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060" y="194616"/>
            <a:ext cx="8715511" cy="704042"/>
          </a:xfrm>
        </p:spPr>
        <p:txBody>
          <a:bodyPr/>
          <a:lstStyle/>
          <a:p>
            <a:r>
              <a:rPr lang="en-US" dirty="0"/>
              <a:t>What do all these</a:t>
            </a:r>
            <a:r>
              <a:rPr lang="en-US" baseline="0" dirty="0"/>
              <a:t> Hieroglyphics mean?</a:t>
            </a:r>
            <a:endParaRPr lang="en-US" dirty="0"/>
          </a:p>
        </p:txBody>
      </p:sp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815DC26F-EA23-4189-AAC3-BB003DD58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248" y="1054422"/>
            <a:ext cx="8604323" cy="525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503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D7F75-4572-463F-B1AF-CA44573A1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1467852"/>
            <a:ext cx="9906000" cy="529390"/>
          </a:xfrm>
        </p:spPr>
        <p:txBody>
          <a:bodyPr>
            <a:normAutofit fontScale="25000" lnSpcReduction="20000"/>
          </a:bodyPr>
          <a:lstStyle/>
          <a:p>
            <a:pPr algn="ctr"/>
            <a:r>
              <a:rPr lang="en-US" sz="16000" dirty="0"/>
              <a:t>I challenge you to Find a Kit, burn some stuff up, try some things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5CF8ED-85AD-4D0D-B9EF-A2F122762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142022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592611-048C-4EF0-8365-C6C679C779FA}"/>
              </a:ext>
            </a:extLst>
          </p:cNvPr>
          <p:cNvSpPr txBox="1"/>
          <p:nvPr/>
        </p:nvSpPr>
        <p:spPr>
          <a:xfrm>
            <a:off x="2695490" y="4018548"/>
            <a:ext cx="67978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Can I get all my “toys” back?</a:t>
            </a:r>
          </a:p>
        </p:txBody>
      </p:sp>
    </p:spTree>
    <p:extLst>
      <p:ext uri="{BB962C8B-B14F-4D97-AF65-F5344CB8AC3E}">
        <p14:creationId xmlns:p14="http://schemas.microsoft.com/office/powerpoint/2010/main" val="3670613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514E5-E6C4-4B64-A3E9-2A1A85FDF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64196"/>
            <a:ext cx="9906000" cy="626142"/>
          </a:xfrm>
        </p:spPr>
        <p:txBody>
          <a:bodyPr/>
          <a:lstStyle/>
          <a:p>
            <a:r>
              <a:rPr lang="en-US" dirty="0"/>
              <a:t>Links of Doom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D7F75-4572-463F-B1AF-CA44573A1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890338"/>
            <a:ext cx="9906000" cy="5703466"/>
          </a:xfrm>
        </p:spPr>
        <p:txBody>
          <a:bodyPr>
            <a:normAutofit lnSpcReduction="10000"/>
          </a:bodyPr>
          <a:lstStyle/>
          <a:p>
            <a:pPr marL="171450" indent="-171450">
              <a:buFontTx/>
              <a:buChar char="-"/>
            </a:pPr>
            <a:r>
              <a:rPr lang="en-US" dirty="0">
                <a:hlinkClick r:id="rId3"/>
              </a:rPr>
              <a:t>http://www.forrestmims.org/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4"/>
              </a:rPr>
              <a:t>https://docs.google.com/file/d/0B5jcnBPSPWQyaTU1OW5NbVJQNW8/edit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5"/>
              </a:rPr>
              <a:t>https://www.midcenturyradios.com/schematic.html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6"/>
              </a:rPr>
              <a:t>https://learn.adafruit.com/breadboards-for-beginners?view=all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7"/>
              </a:rPr>
              <a:t>https://learn.sparkfun.com/tutorials/capacitors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8"/>
              </a:rPr>
              <a:t>https://learn.sparkfun.com/tutorials/light-emitting-diodes-leds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9"/>
              </a:rPr>
              <a:t>https://www.build-electronic-circuits.com/ohms-law/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10"/>
              </a:rPr>
              <a:t>https://www.instructables.com/id/Flashing-LED-using-555-Timer/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11"/>
              </a:rPr>
              <a:t>https://www.hackster.io/pulcher/say-thanks-to-all-courteous-drivers-a2387a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12"/>
              </a:rPr>
              <a:t>https://www.youtube.com/watch?v=6Maq5IyHSuc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13"/>
              </a:rPr>
              <a:t>http://fritzing.org/home/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14"/>
              </a:rPr>
              <a:t>https://www.autodesk.com/products/eagle/overview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15"/>
              </a:rPr>
              <a:t>https://learn.sparkfun.com/tutorials/resistors/all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430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E67389A-DB54-4763-BC7D-EE68D290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060" y="194616"/>
            <a:ext cx="8715511" cy="704042"/>
          </a:xfrm>
        </p:spPr>
        <p:txBody>
          <a:bodyPr/>
          <a:lstStyle/>
          <a:p>
            <a:r>
              <a:rPr lang="en-US" dirty="0"/>
              <a:t>A less complex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80346A-F642-4E91-A966-1FEBEADB8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239" y="1270618"/>
            <a:ext cx="9375522" cy="492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05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E67389A-DB54-4763-BC7D-EE68D290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060" y="194616"/>
            <a:ext cx="8715511" cy="704042"/>
          </a:xfrm>
        </p:spPr>
        <p:txBody>
          <a:bodyPr>
            <a:normAutofit/>
          </a:bodyPr>
          <a:lstStyle/>
          <a:p>
            <a:r>
              <a:rPr lang="en-US" dirty="0"/>
              <a:t>We don’t need Lines….Or do we?</a:t>
            </a:r>
          </a:p>
        </p:txBody>
      </p:sp>
      <p:pic>
        <p:nvPicPr>
          <p:cNvPr id="7" name="Picture 6" descr="node junction example">
            <a:extLst>
              <a:ext uri="{FF2B5EF4-FFF2-40B4-BE49-F238E27FC236}">
                <a16:creationId xmlns:a16="http://schemas.microsoft.com/office/drawing/2014/main" id="{13330460-A249-483E-B5F1-F29741CC1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268" y="4015094"/>
            <a:ext cx="4449127" cy="2648290"/>
          </a:xfrm>
          <a:prstGeom prst="rect">
            <a:avLst/>
          </a:prstGeo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22C318D9-A2A8-4AA1-BA79-B1B011672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300" y="898658"/>
            <a:ext cx="6389907" cy="3474037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7537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1DCA-EED6-4941-BDB5-28F2AFB0A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727" y="369554"/>
            <a:ext cx="9906000" cy="650206"/>
          </a:xfrm>
        </p:spPr>
        <p:txBody>
          <a:bodyPr/>
          <a:lstStyle/>
          <a:p>
            <a:r>
              <a:rPr lang="en-US" dirty="0"/>
              <a:t>Resistanc</a:t>
            </a:r>
            <a:r>
              <a:rPr lang="en-US" baseline="0" dirty="0"/>
              <a:t>e is Futile</a:t>
            </a:r>
            <a:endParaRPr lang="en-US" dirty="0"/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1E666C6-D87B-436D-B263-0B6275112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260" y="1019760"/>
            <a:ext cx="5466934" cy="544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15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1DCA-EED6-4941-BDB5-28F2AFB0A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727" y="369554"/>
            <a:ext cx="9906000" cy="650206"/>
          </a:xfrm>
        </p:spPr>
        <p:txBody>
          <a:bodyPr/>
          <a:lstStyle/>
          <a:p>
            <a:r>
              <a:rPr lang="en-US" dirty="0"/>
              <a:t>The symbol</a:t>
            </a:r>
          </a:p>
        </p:txBody>
      </p:sp>
      <p:pic>
        <p:nvPicPr>
          <p:cNvPr id="4" name="Picture 3" descr="A picture containing gauge, device&#10;&#10;Description automatically generated">
            <a:extLst>
              <a:ext uri="{FF2B5EF4-FFF2-40B4-BE49-F238E27FC236}">
                <a16:creationId xmlns:a16="http://schemas.microsoft.com/office/drawing/2014/main" id="{5905C0F3-492C-4152-81C9-F4AC33FC3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03" y="2091261"/>
            <a:ext cx="5079365" cy="1485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9C335F-2B7D-4250-A11C-915A0D582666}"/>
              </a:ext>
            </a:extLst>
          </p:cNvPr>
          <p:cNvSpPr txBox="1"/>
          <p:nvPr/>
        </p:nvSpPr>
        <p:spPr>
          <a:xfrm>
            <a:off x="3116803" y="4968408"/>
            <a:ext cx="56183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Unit of Measure: Ohm</a:t>
            </a:r>
          </a:p>
          <a:p>
            <a:r>
              <a:rPr lang="en-US" sz="4800" dirty="0"/>
              <a:t>Rated: Watt</a:t>
            </a:r>
          </a:p>
        </p:txBody>
      </p:sp>
      <p:pic>
        <p:nvPicPr>
          <p:cNvPr id="8" name="Picture 7" descr="A picture containing object&#10;&#10;Description automatically generated">
            <a:extLst>
              <a:ext uri="{FF2B5EF4-FFF2-40B4-BE49-F238E27FC236}">
                <a16:creationId xmlns:a16="http://schemas.microsoft.com/office/drawing/2014/main" id="{5B6708B7-3432-4988-8660-43870D5D6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727" y="1889322"/>
            <a:ext cx="5053968" cy="2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70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1DCA-EED6-4941-BDB5-28F2AFB0A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727" y="369554"/>
            <a:ext cx="9906000" cy="650206"/>
          </a:xfrm>
        </p:spPr>
        <p:txBody>
          <a:bodyPr/>
          <a:lstStyle/>
          <a:p>
            <a:r>
              <a:rPr lang="en-US" dirty="0"/>
              <a:t>What Do They look like?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79D247-44FE-4694-850C-59279D1D5F10}"/>
              </a:ext>
            </a:extLst>
          </p:cNvPr>
          <p:cNvSpPr/>
          <p:nvPr/>
        </p:nvSpPr>
        <p:spPr>
          <a:xfrm>
            <a:off x="1750078" y="5965226"/>
            <a:ext cx="92415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3"/>
              </a:rPr>
              <a:t>https://learn.sparkfun.com/tutorials/resistors/types-of-resistors</a:t>
            </a:r>
            <a:endParaRPr lang="en-US" sz="2800" dirty="0"/>
          </a:p>
        </p:txBody>
      </p:sp>
      <p:pic>
        <p:nvPicPr>
          <p:cNvPr id="6" name="Picture 5" descr="A picture containing sky, safety pin, needle&#10;&#10;Description automatically generated">
            <a:extLst>
              <a:ext uri="{FF2B5EF4-FFF2-40B4-BE49-F238E27FC236}">
                <a16:creationId xmlns:a16="http://schemas.microsoft.com/office/drawing/2014/main" id="{28A290F8-D587-4DA7-9DB5-56589180A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715" y="1103724"/>
            <a:ext cx="2840249" cy="21926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E78F65-8110-4740-AA0C-898A02F4D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5474" y="4606975"/>
            <a:ext cx="5272253" cy="14850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9E9109-7A12-47E1-B7F8-C9E5EFA9DE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2063" y="1483305"/>
            <a:ext cx="3829584" cy="30484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8CFF89-DD38-4EE2-9C91-2ACF0FCEFC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5271" y="1098825"/>
            <a:ext cx="3538912" cy="1562222"/>
          </a:xfrm>
          <a:prstGeom prst="rect">
            <a:avLst/>
          </a:prstGeom>
        </p:spPr>
      </p:pic>
      <p:pic>
        <p:nvPicPr>
          <p:cNvPr id="16" name="Picture 15" descr="A close up of a device&#10;&#10;Description automatically generated">
            <a:extLst>
              <a:ext uri="{FF2B5EF4-FFF2-40B4-BE49-F238E27FC236}">
                <a16:creationId xmlns:a16="http://schemas.microsoft.com/office/drawing/2014/main" id="{FFDC9C3E-8055-49AA-9C4A-3F562C9AAB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6826" y="3681208"/>
            <a:ext cx="2432472" cy="2063566"/>
          </a:xfrm>
          <a:prstGeom prst="rect">
            <a:avLst/>
          </a:prstGeom>
        </p:spPr>
      </p:pic>
      <p:pic>
        <p:nvPicPr>
          <p:cNvPr id="18" name="Picture 17" descr="A close up of a knife&#10;&#10;Description automatically generated">
            <a:extLst>
              <a:ext uri="{FF2B5EF4-FFF2-40B4-BE49-F238E27FC236}">
                <a16:creationId xmlns:a16="http://schemas.microsoft.com/office/drawing/2014/main" id="{995DC903-FDDD-405E-A723-225D680BCE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9549" y="2759650"/>
            <a:ext cx="2063567" cy="206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296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26576</TotalTime>
  <Words>3598</Words>
  <Application>Microsoft Office PowerPoint</Application>
  <PresentationFormat>Widescreen</PresentationFormat>
  <Paragraphs>841</Paragraphs>
  <Slides>41</Slides>
  <Notes>41</Notes>
  <HiddenSlides>8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Tw Cen MT</vt:lpstr>
      <vt:lpstr>Circuit</vt:lpstr>
      <vt:lpstr>Electronics for programmers</vt:lpstr>
      <vt:lpstr>I have a Question….</vt:lpstr>
      <vt:lpstr>How I got my Start…</vt:lpstr>
      <vt:lpstr>What do all these Hieroglyphics mean?</vt:lpstr>
      <vt:lpstr>A less complex example</vt:lpstr>
      <vt:lpstr>We don’t need Lines….Or do we?</vt:lpstr>
      <vt:lpstr>Resistance is Futile</vt:lpstr>
      <vt:lpstr>The symbol</vt:lpstr>
      <vt:lpstr>What Do They look like?</vt:lpstr>
      <vt:lpstr>What are all those Bands?</vt:lpstr>
      <vt:lpstr>Prepare to Resist!!!</vt:lpstr>
      <vt:lpstr>Use all the capacity you can</vt:lpstr>
      <vt:lpstr>What do they look like?</vt:lpstr>
      <vt:lpstr>How are these used?</vt:lpstr>
      <vt:lpstr>Pull out the overhead, let’s see a demo</vt:lpstr>
      <vt:lpstr>Diodes and one-way streets</vt:lpstr>
      <vt:lpstr>I must see Blinky things now!!!!</vt:lpstr>
      <vt:lpstr>So lets talk math…</vt:lpstr>
      <vt:lpstr>Magic Smoke Time</vt:lpstr>
      <vt:lpstr>Do we still Need Transistors?</vt:lpstr>
      <vt:lpstr>Ok, please show me the transistors doing their thing…..</vt:lpstr>
      <vt:lpstr>Let get digital Baby!!!</vt:lpstr>
      <vt:lpstr>Digital is a lie…. Sorta….  Lets talk…</vt:lpstr>
      <vt:lpstr>My first digital circuit</vt:lpstr>
      <vt:lpstr>When the buss comes in, Everyone Rides!!!</vt:lpstr>
      <vt:lpstr>How does this relate to the other stuff?</vt:lpstr>
      <vt:lpstr>Back to the Voltage</vt:lpstr>
      <vt:lpstr>Now that we know all of this……</vt:lpstr>
      <vt:lpstr>What’s in the black box….</vt:lpstr>
      <vt:lpstr>Huh? I don’t see any of the parts we talked about?</vt:lpstr>
      <vt:lpstr>Basic tools</vt:lpstr>
      <vt:lpstr>Essential tools</vt:lpstr>
      <vt:lpstr>The Rest</vt:lpstr>
      <vt:lpstr>Digital MultiMeter - DMM</vt:lpstr>
      <vt:lpstr>Power Source</vt:lpstr>
      <vt:lpstr>Breadboard</vt:lpstr>
      <vt:lpstr>Wire and Things to Cut Wires</vt:lpstr>
      <vt:lpstr>Software</vt:lpstr>
      <vt:lpstr>Fritzing</vt:lpstr>
      <vt:lpstr>PowerPoint Presentation</vt:lpstr>
      <vt:lpstr>Links of Doom page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Harold Pulcher</dc:creator>
  <cp:lastModifiedBy>Harold Pulcher</cp:lastModifiedBy>
  <cp:revision>46</cp:revision>
  <dcterms:created xsi:type="dcterms:W3CDTF">2019-06-27T15:41:22Z</dcterms:created>
  <dcterms:modified xsi:type="dcterms:W3CDTF">2019-07-28T16:39:47Z</dcterms:modified>
</cp:coreProperties>
</file>